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312" r:id="rId3"/>
    <p:sldId id="311" r:id="rId4"/>
    <p:sldId id="313" r:id="rId5"/>
    <p:sldId id="305" r:id="rId6"/>
    <p:sldId id="315" r:id="rId7"/>
    <p:sldId id="316" r:id="rId8"/>
    <p:sldId id="314" r:id="rId9"/>
    <p:sldId id="318" r:id="rId10"/>
    <p:sldId id="266" r:id="rId11"/>
    <p:sldId id="307" r:id="rId12"/>
    <p:sldId id="319" r:id="rId13"/>
    <p:sldId id="298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1360" y="5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831696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>
              <a:latin typeface="Calibri" charset="0"/>
            </a:endParaRPr>
          </a:p>
        </p:txBody>
      </p:sp>
      <p:sp>
        <p:nvSpPr>
          <p:cNvPr id="19459" name="Rectangle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B493B0-FAF2-8F4B-932C-C89FA29F47B4}" type="slidenum">
              <a:rPr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>
              <a:latin typeface="Calibri" charset="0"/>
            </a:endParaRPr>
          </a:p>
        </p:txBody>
      </p:sp>
      <p:sp>
        <p:nvSpPr>
          <p:cNvPr id="19459" name="Rectangle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B493B0-FAF2-8F4B-932C-C89FA29F47B4}" type="slidenum">
              <a:rPr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>
              <a:latin typeface="Calibri" charset="0"/>
            </a:endParaRPr>
          </a:p>
        </p:txBody>
      </p:sp>
      <p:sp>
        <p:nvSpPr>
          <p:cNvPr id="19459" name="Rectangle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B493B0-FAF2-8F4B-932C-C89FA29F47B4}" type="slidenum">
              <a:rPr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>
              <a:latin typeface="Calibri" charset="0"/>
            </a:endParaRPr>
          </a:p>
        </p:txBody>
      </p:sp>
      <p:sp>
        <p:nvSpPr>
          <p:cNvPr id="19459" name="Rectangle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B493B0-FAF2-8F4B-932C-C89FA29F47B4}" type="slidenum">
              <a:rPr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>
              <a:latin typeface="Calibri" charset="0"/>
            </a:endParaRPr>
          </a:p>
        </p:txBody>
      </p:sp>
      <p:sp>
        <p:nvSpPr>
          <p:cNvPr id="19459" name="Rectangle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B493B0-FAF2-8F4B-932C-C89FA29F47B4}" type="slidenum">
              <a:rPr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>
              <a:latin typeface="Calibri" charset="0"/>
            </a:endParaRPr>
          </a:p>
        </p:txBody>
      </p:sp>
      <p:sp>
        <p:nvSpPr>
          <p:cNvPr id="19459" name="Rectangle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B493B0-FAF2-8F4B-932C-C89FA29F47B4}" type="slidenum">
              <a:rPr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&amp;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Titeltekst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r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507999" y="2171700"/>
            <a:ext cx="1199729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solidFill>
                  <a:srgbClr val="414141"/>
                </a:solidFill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507999" y="635000"/>
            <a:ext cx="1199729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solidFill>
                  <a:srgbClr val="414141"/>
                </a:solidFill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pPr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pic" sz="half" idx="13"/>
          </p:nvPr>
        </p:nvSpPr>
        <p:spPr>
          <a:xfrm>
            <a:off x="6819900" y="2654300"/>
            <a:ext cx="5588000" cy="635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</a:lstStyle>
          <a:p>
            <a:r>
              <a:t>Titeltekst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sz="half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Clr>
                <a:srgbClr val="929292"/>
              </a:buClr>
              <a:buSzPct val="65000"/>
              <a:buFont typeface="Zapf Dingbats"/>
              <a:buChar char="❖"/>
              <a:defRPr sz="3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87400" indent="-393700">
              <a:spcBef>
                <a:spcPts val="1800"/>
              </a:spcBef>
              <a:buClr>
                <a:srgbClr val="929292"/>
              </a:buClr>
              <a:buSzPct val="65000"/>
              <a:buFont typeface="Zapf Dingbats"/>
              <a:buChar char="❖"/>
              <a:defRPr sz="3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81100" indent="-393700">
              <a:spcBef>
                <a:spcPts val="1800"/>
              </a:spcBef>
              <a:buClr>
                <a:srgbClr val="929292"/>
              </a:buClr>
              <a:buSzPct val="65000"/>
              <a:buFont typeface="Zapf Dingbats"/>
              <a:buChar char="❖"/>
              <a:defRPr sz="3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574800" indent="-393700">
              <a:spcBef>
                <a:spcPts val="1800"/>
              </a:spcBef>
              <a:buClr>
                <a:srgbClr val="929292"/>
              </a:buClr>
              <a:buSzPct val="65000"/>
              <a:buFont typeface="Zapf Dingbats"/>
              <a:buChar char="❖"/>
              <a:defRPr sz="3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1968500" indent="-393700">
              <a:spcBef>
                <a:spcPts val="1800"/>
              </a:spcBef>
              <a:buClr>
                <a:srgbClr val="929292"/>
              </a:buClr>
              <a:buSzPct val="65000"/>
              <a:buFont typeface="Zapf Dingbats"/>
              <a:buChar char="❖"/>
              <a:defRPr sz="3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507999" y="2171700"/>
            <a:ext cx="1199729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solidFill>
                  <a:srgbClr val="414141"/>
                </a:solidFill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pP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507999" y="635000"/>
            <a:ext cx="1199729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solidFill>
                  <a:srgbClr val="414141"/>
                </a:solidFill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pPr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</a:lstStyle>
          <a:p>
            <a:r>
              <a:t>Titeltekst</a:t>
            </a:r>
          </a:p>
        </p:txBody>
      </p:sp>
      <p:sp>
        <p:nvSpPr>
          <p:cNvPr id="142" name="Shape 142"/>
          <p:cNvSpPr>
            <a:spLocks noGrp="1"/>
          </p:cNvSpPr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r &amp; f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507999" y="2171700"/>
            <a:ext cx="1199729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solidFill>
                  <a:srgbClr val="414141"/>
                </a:solidFill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pP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507999" y="635000"/>
            <a:ext cx="1199729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solidFill>
                  <a:srgbClr val="414141"/>
                </a:solidFill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pPr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pic" sz="half" idx="13"/>
          </p:nvPr>
        </p:nvSpPr>
        <p:spPr>
          <a:xfrm>
            <a:off x="6819900" y="2654300"/>
            <a:ext cx="5588000" cy="635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</a:lstStyle>
          <a:p>
            <a:r>
              <a:t>Titeltekst</a:t>
            </a:r>
          </a:p>
        </p:txBody>
      </p:sp>
      <p:sp>
        <p:nvSpPr>
          <p:cNvPr id="153" name="Shape 153"/>
          <p:cNvSpPr>
            <a:spLocks noGrp="1"/>
          </p:cNvSpPr>
          <p:nvPr>
            <p:ph type="body" sz="half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Clr>
                <a:srgbClr val="929292"/>
              </a:buClr>
              <a:buSzPct val="65000"/>
              <a:buFont typeface="Zapf Dingbats"/>
              <a:buChar char="❖"/>
              <a:defRPr sz="3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87400" indent="-393700">
              <a:spcBef>
                <a:spcPts val="1800"/>
              </a:spcBef>
              <a:buClr>
                <a:srgbClr val="929292"/>
              </a:buClr>
              <a:buSzPct val="65000"/>
              <a:buFont typeface="Zapf Dingbats"/>
              <a:buChar char="❖"/>
              <a:defRPr sz="3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81100" indent="-393700">
              <a:spcBef>
                <a:spcPts val="1800"/>
              </a:spcBef>
              <a:buClr>
                <a:srgbClr val="929292"/>
              </a:buClr>
              <a:buSzPct val="65000"/>
              <a:buFont typeface="Zapf Dingbats"/>
              <a:buChar char="❖"/>
              <a:defRPr sz="3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574800" indent="-393700">
              <a:spcBef>
                <a:spcPts val="1800"/>
              </a:spcBef>
              <a:buClr>
                <a:srgbClr val="929292"/>
              </a:buClr>
              <a:buSzPct val="65000"/>
              <a:buFont typeface="Zapf Dingbats"/>
              <a:buChar char="❖"/>
              <a:defRPr sz="3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1968500" indent="-393700">
              <a:spcBef>
                <a:spcPts val="1800"/>
              </a:spcBef>
              <a:buClr>
                <a:srgbClr val="929292"/>
              </a:buClr>
              <a:buSzPct val="65000"/>
              <a:buFont typeface="Zapf Dingbats"/>
              <a:buChar char="❖"/>
              <a:defRPr sz="3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54" name="Shape 154"/>
          <p:cNvSpPr>
            <a:spLocks noGrp="1"/>
          </p:cNvSpPr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948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5CF52004-48EF-A841-8908-B21F39A6627B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61556" y="9040143"/>
            <a:ext cx="551555" cy="379591"/>
          </a:xfrm>
          <a:prstGeom prst="rect">
            <a:avLst/>
          </a:prstGeom>
        </p:spPr>
        <p:txBody>
          <a:bodyPr/>
          <a:lstStyle/>
          <a:p>
            <a:fld id="{57EFC6C6-E4E8-6240-9B8F-290ED10BFB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38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nb-NO"/>
              <a:t>Klikk for å redigere tittelstil</a:t>
            </a:r>
            <a:endParaRPr kumimoji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66987" y="2564837"/>
            <a:ext cx="5527040" cy="6198280"/>
          </a:xfrm>
        </p:spPr>
        <p:txBody>
          <a:bodyPr/>
          <a:lstStyle/>
          <a:p>
            <a:pPr lvl="0" eaLnBrk="1" latinLnBrk="0" hangingPunct="1"/>
            <a:r>
              <a:rPr kumimoji="0" lang="nb-NO"/>
              <a:t>Klikk for å redigere tekststiler i malen</a:t>
            </a:r>
          </a:p>
          <a:p>
            <a:pPr lvl="1" eaLnBrk="1" latinLnBrk="0" hangingPunct="1"/>
            <a:r>
              <a:rPr kumimoji="0" lang="nb-NO"/>
              <a:t>Andre nivå</a:t>
            </a:r>
          </a:p>
          <a:p>
            <a:pPr lvl="2" eaLnBrk="1" latinLnBrk="0" hangingPunct="1"/>
            <a:r>
              <a:rPr kumimoji="0" lang="nb-NO"/>
              <a:t>Tredje nivå</a:t>
            </a:r>
          </a:p>
          <a:p>
            <a:pPr lvl="3" eaLnBrk="1" latinLnBrk="0" hangingPunct="1"/>
            <a:r>
              <a:rPr kumimoji="0" lang="nb-NO"/>
              <a:t>Fjerde nivå</a:t>
            </a:r>
          </a:p>
          <a:p>
            <a:pPr lvl="4" eaLnBrk="1" latinLnBrk="0" hangingPunct="1"/>
            <a:r>
              <a:rPr kumimoji="0" lang="nb-NO"/>
              <a:t>Femte nivå</a:t>
            </a:r>
            <a:endParaRPr kumimoji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890526" y="2564835"/>
            <a:ext cx="5527040" cy="6198281"/>
          </a:xfrm>
        </p:spPr>
        <p:txBody>
          <a:bodyPr/>
          <a:lstStyle/>
          <a:p>
            <a:pPr lvl="0" eaLnBrk="1" latinLnBrk="0" hangingPunct="1"/>
            <a:r>
              <a:rPr kumimoji="0" lang="nb-NO"/>
              <a:t>Klikk for å redigere tekststiler i malen</a:t>
            </a:r>
          </a:p>
          <a:p>
            <a:pPr lvl="1" eaLnBrk="1" latinLnBrk="0" hangingPunct="1"/>
            <a:r>
              <a:rPr kumimoji="0" lang="nb-NO"/>
              <a:t>Andre nivå</a:t>
            </a:r>
          </a:p>
          <a:p>
            <a:pPr lvl="2" eaLnBrk="1" latinLnBrk="0" hangingPunct="1"/>
            <a:r>
              <a:rPr kumimoji="0" lang="nb-NO"/>
              <a:t>Tredje nivå</a:t>
            </a:r>
          </a:p>
          <a:p>
            <a:pPr lvl="3" eaLnBrk="1" latinLnBrk="0" hangingPunct="1"/>
            <a:r>
              <a:rPr kumimoji="0" lang="nb-NO"/>
              <a:t>Fjerde nivå</a:t>
            </a:r>
          </a:p>
          <a:p>
            <a:pPr lvl="4" eaLnBrk="1" latinLnBrk="0" hangingPunct="1"/>
            <a:r>
              <a:rPr kumimoji="0" lang="nb-NO"/>
              <a:t>Femte nivå</a:t>
            </a:r>
            <a:endParaRPr kumimoji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8669867" y="8886614"/>
            <a:ext cx="3793067" cy="519289"/>
          </a:xfrm>
          <a:prstGeom prst="rect">
            <a:avLst/>
          </a:prstGeom>
        </p:spPr>
        <p:txBody>
          <a:bodyPr lIns="145646" tIns="72823" rIns="145646" bIns="72823" rtlCol="0"/>
          <a:lstStyle/>
          <a:p>
            <a:fld id="{E4606EA6-EFEA-4C30-9264-4F9291A5780D}" type="datetime1">
              <a:rPr kumimoji="0" lang="nb-NO"/>
              <a:pPr/>
              <a:t>01.12.2016</a:t>
            </a:fld>
            <a:endParaRPr kumimoji="0" lang="nb-N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6170387" y="9251950"/>
            <a:ext cx="651326" cy="441146"/>
          </a:xfrm>
        </p:spPr>
        <p:txBody>
          <a:bodyPr rtlCol="0"/>
          <a:lstStyle/>
          <a:p>
            <a:pPr algn="ctr"/>
            <a:fld id="{8F82E0A0-C266-4798-8C8F-B9F91E9DA37E}" type="slidenum">
              <a:rPr kumimoji="0" lang="nb-NO" sz="2200" b="1">
                <a:solidFill>
                  <a:srgbClr val="FFFFFF"/>
                </a:solidFill>
              </a:rPr>
              <a:pPr algn="ctr"/>
              <a:t>‹nr.›</a:t>
            </a:fld>
            <a:endParaRPr kumimoji="0" lang="nb-NO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866989" y="8886339"/>
            <a:ext cx="7709985" cy="519289"/>
          </a:xfrm>
          <a:prstGeom prst="rect">
            <a:avLst/>
          </a:prstGeom>
        </p:spPr>
        <p:txBody>
          <a:bodyPr lIns="145646" tIns="72823" rIns="145646" bIns="72823" rtlCol="0"/>
          <a:lstStyle/>
          <a:p>
            <a:endParaRPr kumimoji="0" lang="nb-NO"/>
          </a:p>
        </p:txBody>
      </p:sp>
    </p:spTree>
    <p:extLst>
      <p:ext uri="{BB962C8B-B14F-4D97-AF65-F5344CB8AC3E}">
        <p14:creationId xmlns:p14="http://schemas.microsoft.com/office/powerpoint/2010/main" val="286909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an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Titeltekst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centre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r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r. 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–Jon Hansen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“Skriv et citat her”.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defTabSz="537463">
              <a:defRPr sz="5612"/>
            </a:pPr>
            <a:r>
              <a:rPr lang="da-DK" dirty="0"/>
              <a:t>Sociologen som iværksætter</a:t>
            </a:r>
            <a:endParaRPr dirty="0"/>
          </a:p>
        </p:txBody>
      </p:sp>
      <p:sp>
        <p:nvSpPr>
          <p:cNvPr id="164" name="Shape 164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v/ Frederik C. Boll,</a:t>
            </a:r>
            <a:r>
              <a:rPr lang="da-DK" dirty="0"/>
              <a:t> stifter og direktør i</a:t>
            </a:r>
            <a:r>
              <a:rPr dirty="0"/>
              <a:t> Ingerfair</a:t>
            </a:r>
          </a:p>
        </p:txBody>
      </p:sp>
      <p:pic>
        <p:nvPicPr>
          <p:cNvPr id="165" name="F5988071-4B26-45E2-B57C-B53E6B90244C-L0-0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50693" y="8422298"/>
            <a:ext cx="2652380" cy="11986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28952952_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391" y="-436130"/>
            <a:ext cx="15277361" cy="10313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1248872"/>
          </a:xfrm>
        </p:spPr>
        <p:txBody>
          <a:bodyPr>
            <a:normAutofit/>
          </a:bodyPr>
          <a:lstStyle/>
          <a:p>
            <a:r>
              <a:rPr lang="da-DK" sz="4000" b="1" dirty="0"/>
              <a:t>2012 og 2015 kriserne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952500" y="2415779"/>
            <a:ext cx="10962626" cy="562203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l"/>
            <a:r>
              <a:rPr lang="da-DK" sz="2800" dirty="0"/>
              <a:t>En tur til Haderslev forandrede det hele i 2012</a:t>
            </a:r>
            <a:r>
              <a:rPr lang="mr-IN" sz="2800" dirty="0"/>
              <a:t>…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1626431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2500" y="82457"/>
            <a:ext cx="11099800" cy="962661"/>
          </a:xfrm>
        </p:spPr>
        <p:txBody>
          <a:bodyPr>
            <a:normAutofit/>
          </a:bodyPr>
          <a:lstStyle/>
          <a:p>
            <a:r>
              <a:rPr lang="da-DK" sz="4000" b="1" dirty="0"/>
              <a:t>Former for frivillighed</a:t>
            </a:r>
          </a:p>
        </p:txBody>
      </p:sp>
      <p:pic>
        <p:nvPicPr>
          <p:cNvPr id="7" name="F5988071-4B26-45E2-B57C-B53E6B90244C-L0-0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73369" y="8489931"/>
            <a:ext cx="2652380" cy="1198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17" descr="Picto_Fagperson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038" y="6152588"/>
            <a:ext cx="1260000" cy="1259999"/>
          </a:xfrm>
          <a:prstGeom prst="rect">
            <a:avLst/>
          </a:prstGeom>
        </p:spPr>
      </p:pic>
      <p:pic>
        <p:nvPicPr>
          <p:cNvPr id="9" name="Picture 21" descr="Skærmbillede 2016-09-25 kl. 11.15.43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554" y="6533280"/>
            <a:ext cx="1260000" cy="1260000"/>
          </a:xfrm>
          <a:prstGeom prst="rect">
            <a:avLst/>
          </a:prstGeom>
        </p:spPr>
      </p:pic>
      <p:pic>
        <p:nvPicPr>
          <p:cNvPr id="10" name="Picture 30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043628" y="3355218"/>
            <a:ext cx="1260000" cy="1260000"/>
          </a:xfrm>
          <a:prstGeom prst="rect">
            <a:avLst/>
          </a:prstGeom>
        </p:spPr>
      </p:pic>
      <p:pic>
        <p:nvPicPr>
          <p:cNvPr id="11" name="Picture 29" descr="Picto_Social.pn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770" y="6533281"/>
            <a:ext cx="1260000" cy="1260000"/>
          </a:xfrm>
          <a:prstGeom prst="rect">
            <a:avLst/>
          </a:prstGeom>
        </p:spPr>
      </p:pic>
      <p:grpSp>
        <p:nvGrpSpPr>
          <p:cNvPr id="12" name="Group 25"/>
          <p:cNvGrpSpPr/>
          <p:nvPr/>
        </p:nvGrpSpPr>
        <p:grpSpPr>
          <a:xfrm>
            <a:off x="9643369" y="4204685"/>
            <a:ext cx="1260000" cy="1260000"/>
            <a:chOff x="-899627" y="2396696"/>
            <a:chExt cx="2117180" cy="1871005"/>
          </a:xfrm>
        </p:grpSpPr>
        <p:sp>
          <p:nvSpPr>
            <p:cNvPr id="13" name="Rectangle 26"/>
            <p:cNvSpPr/>
            <p:nvPr/>
          </p:nvSpPr>
          <p:spPr>
            <a:xfrm>
              <a:off x="-899627" y="2396696"/>
              <a:ext cx="2117180" cy="18710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14" name="Picture 27"/>
            <p:cNvPicPr>
              <a:picLocks noChangeAspect="1"/>
            </p:cNvPicPr>
            <p:nvPr/>
          </p:nvPicPr>
          <p:blipFill>
            <a:blip r:embed="rId7">
              <a:biLevel thresh="50000"/>
            </a:blip>
            <a:stretch>
              <a:fillRect/>
            </a:stretch>
          </p:blipFill>
          <p:spPr>
            <a:xfrm>
              <a:off x="-774113" y="2396696"/>
              <a:ext cx="1871005" cy="1871005"/>
            </a:xfrm>
            <a:prstGeom prst="rect">
              <a:avLst/>
            </a:prstGeom>
          </p:spPr>
        </p:pic>
      </p:grpSp>
      <p:pic>
        <p:nvPicPr>
          <p:cNvPr id="15" name="Picture 28" descr="Picto_Praktisk hjælper.png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770" y="5903281"/>
            <a:ext cx="1260000" cy="1260000"/>
          </a:xfrm>
          <a:prstGeom prst="rect">
            <a:avLst/>
          </a:prstGeom>
        </p:spPr>
      </p:pic>
      <p:sp>
        <p:nvSpPr>
          <p:cNvPr id="17" name="TextBox 10"/>
          <p:cNvSpPr txBox="1"/>
          <p:nvPr/>
        </p:nvSpPr>
        <p:spPr>
          <a:xfrm>
            <a:off x="9532370" y="5508979"/>
            <a:ext cx="1481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Den konventionelle frivillige </a:t>
            </a:r>
          </a:p>
        </p:txBody>
      </p:sp>
      <p:sp>
        <p:nvSpPr>
          <p:cNvPr id="18" name="TextBox 11"/>
          <p:cNvSpPr txBox="1"/>
          <p:nvPr/>
        </p:nvSpPr>
        <p:spPr>
          <a:xfrm>
            <a:off x="3404554" y="7565493"/>
            <a:ext cx="15194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Den kreative frivillige</a:t>
            </a:r>
          </a:p>
        </p:txBody>
      </p:sp>
      <p:sp>
        <p:nvSpPr>
          <p:cNvPr id="19" name="TextBox 12"/>
          <p:cNvSpPr txBox="1"/>
          <p:nvPr/>
        </p:nvSpPr>
        <p:spPr>
          <a:xfrm>
            <a:off x="6818555" y="7793281"/>
            <a:ext cx="2020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/>
              <a:t>Den sociale frivillige</a:t>
            </a:r>
            <a:endParaRPr lang="da-DK" sz="1800" dirty="0"/>
          </a:p>
        </p:txBody>
      </p:sp>
      <p:sp>
        <p:nvSpPr>
          <p:cNvPr id="20" name="TextBox 13"/>
          <p:cNvSpPr txBox="1"/>
          <p:nvPr/>
        </p:nvSpPr>
        <p:spPr>
          <a:xfrm>
            <a:off x="8472817" y="7197463"/>
            <a:ext cx="1843871" cy="595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Den jordbundne frivillige</a:t>
            </a:r>
          </a:p>
        </p:txBody>
      </p:sp>
      <p:sp>
        <p:nvSpPr>
          <p:cNvPr id="21" name="TextBox 14"/>
          <p:cNvSpPr txBox="1"/>
          <p:nvPr/>
        </p:nvSpPr>
        <p:spPr>
          <a:xfrm>
            <a:off x="3828525" y="4615218"/>
            <a:ext cx="19041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tx1"/>
                </a:solidFill>
              </a:rPr>
              <a:t>Den entreprenante frivillige</a:t>
            </a:r>
          </a:p>
        </p:txBody>
      </p:sp>
      <p:sp>
        <p:nvSpPr>
          <p:cNvPr id="22" name="TextBox 15"/>
          <p:cNvSpPr txBox="1"/>
          <p:nvPr/>
        </p:nvSpPr>
        <p:spPr>
          <a:xfrm>
            <a:off x="1902964" y="7774981"/>
            <a:ext cx="16094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Den spontane frivillige</a:t>
            </a:r>
            <a:endParaRPr lang="da-DK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750564" y="8334076"/>
            <a:ext cx="9354190" cy="25681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2"/>
          <p:cNvCxnSpPr/>
          <p:nvPr/>
        </p:nvCxnSpPr>
        <p:spPr>
          <a:xfrm flipV="1">
            <a:off x="1902964" y="1012470"/>
            <a:ext cx="0" cy="7474006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15"/>
          <p:cNvSpPr txBox="1"/>
          <p:nvPr/>
        </p:nvSpPr>
        <p:spPr>
          <a:xfrm>
            <a:off x="1155181" y="655083"/>
            <a:ext cx="1495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/>
              <a:t>Risikovillighed</a:t>
            </a:r>
            <a:endParaRPr lang="da-DK" dirty="0"/>
          </a:p>
        </p:txBody>
      </p:sp>
      <p:sp>
        <p:nvSpPr>
          <p:cNvPr id="31" name="TextBox 15"/>
          <p:cNvSpPr txBox="1"/>
          <p:nvPr/>
        </p:nvSpPr>
        <p:spPr>
          <a:xfrm>
            <a:off x="11488867" y="7995522"/>
            <a:ext cx="9487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/>
              <a:t>Loyalitet</a:t>
            </a:r>
            <a:endParaRPr lang="da-DK" dirty="0"/>
          </a:p>
        </p:txBody>
      </p:sp>
      <p:grpSp>
        <p:nvGrpSpPr>
          <p:cNvPr id="3" name="Grupper 2"/>
          <p:cNvGrpSpPr/>
          <p:nvPr/>
        </p:nvGrpSpPr>
        <p:grpSpPr>
          <a:xfrm>
            <a:off x="9223456" y="830230"/>
            <a:ext cx="2099832" cy="1868233"/>
            <a:chOff x="9223456" y="830230"/>
            <a:chExt cx="2099832" cy="1868233"/>
          </a:xfrm>
        </p:grpSpPr>
        <p:sp>
          <p:nvSpPr>
            <p:cNvPr id="32" name="TextBox 14"/>
            <p:cNvSpPr txBox="1"/>
            <p:nvPr/>
          </p:nvSpPr>
          <p:spPr>
            <a:xfrm>
              <a:off x="9223456" y="2359909"/>
              <a:ext cx="20998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600" dirty="0">
                  <a:solidFill>
                    <a:schemeClr val="tx1"/>
                  </a:solidFill>
                </a:rPr>
                <a:t>Den ekstrem frivillige</a:t>
              </a:r>
            </a:p>
          </p:txBody>
        </p:sp>
        <p:pic>
          <p:nvPicPr>
            <p:cNvPr id="33" name="Billede 32" descr="poison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4753" y="830230"/>
              <a:ext cx="1660461" cy="16604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309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28952952_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391" y="-436130"/>
            <a:ext cx="15277361" cy="10313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1248872"/>
          </a:xfrm>
        </p:spPr>
        <p:txBody>
          <a:bodyPr>
            <a:normAutofit/>
          </a:bodyPr>
          <a:lstStyle/>
          <a:p>
            <a:r>
              <a:rPr lang="da-DK" sz="4000" b="1" dirty="0"/>
              <a:t>2012 og 2015 kriserne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952500" y="2415779"/>
            <a:ext cx="10962626" cy="562203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l"/>
            <a:r>
              <a:rPr lang="da-DK" sz="2800" dirty="0"/>
              <a:t>Lukning af NGO Academy </a:t>
            </a:r>
            <a:r>
              <a:rPr lang="mr-IN" sz="2800" dirty="0"/>
              <a:t>–</a:t>
            </a:r>
            <a:r>
              <a:rPr lang="da-DK" sz="2800" dirty="0"/>
              <a:t> det blev lige pludseligt alvorligt</a:t>
            </a:r>
          </a:p>
        </p:txBody>
      </p:sp>
    </p:spTree>
    <p:extLst>
      <p:ext uri="{BB962C8B-B14F-4D97-AF65-F5344CB8AC3E}">
        <p14:creationId xmlns:p14="http://schemas.microsoft.com/office/powerpoint/2010/main" val="3452254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5988071-4B26-45E2-B57C-B53E6B90244C-L0-0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50693" y="8422298"/>
            <a:ext cx="2652380" cy="119862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952500" y="444500"/>
            <a:ext cx="11099800" cy="1248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da-DK" sz="4000" b="1" dirty="0"/>
              <a:t>Hvilke erfaringer er der i Frederiks rygsæk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737873" y="2301087"/>
            <a:ext cx="7950895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Fra sociologien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da-DK" dirty="0"/>
              <a:t>Metode, metode, metode</a:t>
            </a:r>
            <a:r>
              <a:rPr lang="mr-IN" dirty="0"/>
              <a:t>…</a:t>
            </a:r>
            <a:endParaRPr lang="da-DK" dirty="0"/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da-DK" dirty="0"/>
              <a:t>Forståelse for samfundets udvikling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da-DK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Organisations</a:t>
            </a:r>
            <a:r>
              <a:rPr kumimoji="0" lang="da-DK" sz="3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sociologien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da-DK" baseline="0" dirty="0"/>
              <a:t>Sprogets</a:t>
            </a:r>
            <a:r>
              <a:rPr lang="da-DK" dirty="0"/>
              <a:t> betydning</a:t>
            </a:r>
            <a:endParaRPr kumimoji="0" lang="da-DK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Tekstfelt 12"/>
          <p:cNvSpPr txBox="1"/>
          <p:nvPr/>
        </p:nvSpPr>
        <p:spPr>
          <a:xfrm>
            <a:off x="737873" y="5558017"/>
            <a:ext cx="10143803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Fra Ingerfair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da-DK" dirty="0"/>
              <a:t>Dit ’hvorfor’ er vigtigere end dit ’hvad’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da-DK" dirty="0"/>
              <a:t>Der er ingen nemme penge kun hårdt arbejde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da-DK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Alt er muligt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da-DK" dirty="0"/>
              <a:t>At være selvstændig giver ikke mere frihed</a:t>
            </a:r>
            <a:endParaRPr kumimoji="0" lang="da-DK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6" name="Billede 15" descr="Tjeklist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329" y="2301087"/>
            <a:ext cx="3587471" cy="332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kstSylinder 9"/>
          <p:cNvSpPr txBox="1">
            <a:spLocks noChangeArrowheads="1"/>
          </p:cNvSpPr>
          <p:nvPr/>
        </p:nvSpPr>
        <p:spPr bwMode="auto">
          <a:xfrm>
            <a:off x="8461839" y="7637312"/>
            <a:ext cx="294137" cy="59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5646" tIns="72823" rIns="145646" bIns="728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eaLnBrk="1" hangingPunct="1"/>
            <a:endParaRPr lang="nb-NO" sz="2900"/>
          </a:p>
        </p:txBody>
      </p:sp>
      <p:sp>
        <p:nvSpPr>
          <p:cNvPr id="9" name="Shape 176"/>
          <p:cNvSpPr/>
          <p:nvPr/>
        </p:nvSpPr>
        <p:spPr>
          <a:xfrm>
            <a:off x="664018" y="611505"/>
            <a:ext cx="1210858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da-DK" dirty="0"/>
              <a:t>Eftermiddagens program </a:t>
            </a:r>
            <a:r>
              <a:rPr lang="mr-IN" dirty="0"/>
              <a:t>–</a:t>
            </a:r>
            <a:r>
              <a:rPr lang="da-DK" dirty="0"/>
              <a:t> det der har formet Ingerfair</a:t>
            </a:r>
            <a:endParaRPr dirty="0"/>
          </a:p>
        </p:txBody>
      </p:sp>
      <p:pic>
        <p:nvPicPr>
          <p:cNvPr id="11" name="F5988071-4B26-45E2-B57C-B53E6B90244C-L0-00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50693" y="8422298"/>
            <a:ext cx="2652380" cy="119862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ktangel 2"/>
          <p:cNvSpPr/>
          <p:nvPr/>
        </p:nvSpPr>
        <p:spPr>
          <a:xfrm>
            <a:off x="3053595" y="1850655"/>
            <a:ext cx="8070328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l">
              <a:buFont typeface="Arial"/>
              <a:buChar char="•"/>
            </a:pPr>
            <a:r>
              <a:rPr lang="da-DK" sz="2800" dirty="0"/>
              <a:t>Hvem er jeg og hvad er min baggrund</a:t>
            </a:r>
          </a:p>
          <a:p>
            <a:pPr marL="342900" lvl="1" indent="-342900" algn="l">
              <a:buFont typeface="Arial"/>
              <a:buChar char="•"/>
            </a:pPr>
            <a:endParaRPr lang="da-DK" sz="2800" dirty="0"/>
          </a:p>
          <a:p>
            <a:pPr marL="342900" lvl="1" indent="-342900" algn="l">
              <a:buFont typeface="Arial"/>
              <a:buChar char="•"/>
            </a:pPr>
            <a:endParaRPr lang="da-DK" sz="2800" dirty="0"/>
          </a:p>
          <a:p>
            <a:pPr marL="342900" lvl="1" indent="-342900" algn="l">
              <a:buFont typeface="Arial"/>
              <a:buChar char="•"/>
            </a:pPr>
            <a:endParaRPr lang="da-DK" sz="2800" dirty="0"/>
          </a:p>
          <a:p>
            <a:pPr marL="342900" lvl="1" indent="-342900" algn="l">
              <a:buFont typeface="Arial"/>
              <a:buChar char="•"/>
            </a:pPr>
            <a:r>
              <a:rPr lang="da-DK" sz="2800" dirty="0"/>
              <a:t>Rock ’n’ Roll bandet Ingerfair</a:t>
            </a:r>
          </a:p>
          <a:p>
            <a:pPr marL="342900" lvl="1" indent="-342900" algn="l">
              <a:buFont typeface="Arial"/>
              <a:buChar char="•"/>
            </a:pPr>
            <a:endParaRPr lang="da-DK" sz="2800" dirty="0"/>
          </a:p>
          <a:p>
            <a:pPr marL="342900" lvl="1" indent="-342900" algn="l">
              <a:buFont typeface="Arial"/>
              <a:buChar char="•"/>
            </a:pPr>
            <a:endParaRPr lang="da-DK" sz="2800" dirty="0"/>
          </a:p>
          <a:p>
            <a:pPr marL="342900" lvl="1" indent="-342900" algn="l">
              <a:buFont typeface="Arial"/>
              <a:buChar char="•"/>
            </a:pPr>
            <a:endParaRPr lang="da-DK" sz="2800" dirty="0"/>
          </a:p>
          <a:p>
            <a:pPr marL="342900" lvl="1" indent="-342900" algn="l">
              <a:buFont typeface="Arial"/>
              <a:buChar char="•"/>
            </a:pPr>
            <a:r>
              <a:rPr lang="da-DK" sz="2800" dirty="0"/>
              <a:t>Den første bog</a:t>
            </a:r>
          </a:p>
          <a:p>
            <a:pPr marL="342900" lvl="1" indent="-342900" algn="l">
              <a:buFont typeface="Arial"/>
              <a:buChar char="•"/>
            </a:pPr>
            <a:endParaRPr lang="da-DK" sz="2800" dirty="0"/>
          </a:p>
          <a:p>
            <a:pPr marL="342900" lvl="1" indent="-342900" algn="l">
              <a:buFont typeface="Arial"/>
              <a:buChar char="•"/>
            </a:pPr>
            <a:endParaRPr lang="da-DK" sz="2800" dirty="0"/>
          </a:p>
          <a:p>
            <a:pPr marL="342900" lvl="1" indent="-342900" algn="l">
              <a:buFont typeface="Arial"/>
              <a:buChar char="•"/>
            </a:pPr>
            <a:endParaRPr lang="da-DK" sz="2800" dirty="0"/>
          </a:p>
          <a:p>
            <a:pPr marL="342900" lvl="1" indent="-342900" algn="l">
              <a:buFont typeface="Arial"/>
              <a:buChar char="•"/>
            </a:pPr>
            <a:r>
              <a:rPr lang="da-DK" sz="2800" dirty="0"/>
              <a:t>De to værste kriser</a:t>
            </a:r>
          </a:p>
          <a:p>
            <a:pPr marL="342900" lvl="1" indent="-342900" algn="l">
              <a:buFont typeface="Arial"/>
              <a:buChar char="•"/>
            </a:pPr>
            <a:endParaRPr lang="da-DK" sz="2800" dirty="0"/>
          </a:p>
          <a:p>
            <a:pPr lvl="1" indent="0" algn="l"/>
            <a:endParaRPr lang="da-DK" sz="2800" dirty="0"/>
          </a:p>
          <a:p>
            <a:pPr marL="342900" lvl="1" indent="-342900" algn="l">
              <a:buFont typeface="Arial"/>
              <a:buChar char="•"/>
            </a:pPr>
            <a:endParaRPr lang="da-DK" sz="2800" dirty="0"/>
          </a:p>
          <a:p>
            <a:pPr marL="342900" lvl="1" indent="-342900" algn="l">
              <a:buFont typeface="Arial"/>
              <a:buChar char="•"/>
            </a:pPr>
            <a:r>
              <a:rPr lang="da-DK" sz="2800" dirty="0"/>
              <a:t>Hvilke erfaringer er der i min rygsæk</a:t>
            </a:r>
          </a:p>
        </p:txBody>
      </p:sp>
      <p:pic>
        <p:nvPicPr>
          <p:cNvPr id="8" name="Billede 7" descr="FK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3" y="4430999"/>
            <a:ext cx="1525718" cy="222913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Billede 9" descr="tumblr_inline_nocc8xFgNz1s3kvwy_54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241" y="2935550"/>
            <a:ext cx="1903163" cy="1759369"/>
          </a:xfrm>
          <a:prstGeom prst="rect">
            <a:avLst/>
          </a:prstGeom>
        </p:spPr>
      </p:pic>
      <p:pic>
        <p:nvPicPr>
          <p:cNvPr id="12" name="Billede 11" descr="Frederik.jp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596" y="1268095"/>
            <a:ext cx="1324806" cy="1932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Billede 3" descr="Tjekliste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92" y="8097976"/>
            <a:ext cx="1644306" cy="1522944"/>
          </a:xfrm>
          <a:prstGeom prst="rect">
            <a:avLst/>
          </a:prstGeom>
        </p:spPr>
      </p:pic>
      <p:pic>
        <p:nvPicPr>
          <p:cNvPr id="5" name="Billede 4" descr="28952952_l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714" y="6339376"/>
            <a:ext cx="2255912" cy="1522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3196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kstSylinder 9"/>
          <p:cNvSpPr txBox="1">
            <a:spLocks noChangeArrowheads="1"/>
          </p:cNvSpPr>
          <p:nvPr/>
        </p:nvSpPr>
        <p:spPr bwMode="auto">
          <a:xfrm>
            <a:off x="8461839" y="7637312"/>
            <a:ext cx="294137" cy="59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5646" tIns="72823" rIns="145646" bIns="728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eaLnBrk="1" hangingPunct="1"/>
            <a:endParaRPr lang="nb-NO" sz="2900"/>
          </a:p>
        </p:txBody>
      </p:sp>
      <p:sp>
        <p:nvSpPr>
          <p:cNvPr id="9" name="Shape 176"/>
          <p:cNvSpPr/>
          <p:nvPr/>
        </p:nvSpPr>
        <p:spPr>
          <a:xfrm>
            <a:off x="2536036" y="611505"/>
            <a:ext cx="836454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da-DK" dirty="0"/>
              <a:t>Hvad er Ingerfair </a:t>
            </a:r>
            <a:r>
              <a:rPr lang="mr-IN" dirty="0"/>
              <a:t>–</a:t>
            </a:r>
            <a:r>
              <a:rPr lang="da-DK" dirty="0"/>
              <a:t> bare ganske kort</a:t>
            </a:r>
            <a:r>
              <a:rPr lang="mr-IN" dirty="0"/>
              <a:t>…</a:t>
            </a:r>
            <a:endParaRPr dirty="0"/>
          </a:p>
        </p:txBody>
      </p:sp>
      <p:pic>
        <p:nvPicPr>
          <p:cNvPr id="11" name="F5988071-4B26-45E2-B57C-B53E6B90244C-L0-00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50693" y="8422298"/>
            <a:ext cx="2652380" cy="119862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kstfelt 1"/>
          <p:cNvSpPr txBox="1"/>
          <p:nvPr/>
        </p:nvSpPr>
        <p:spPr>
          <a:xfrm>
            <a:off x="351298" y="3227606"/>
            <a:ext cx="12653502" cy="26263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l"/>
            <a:r>
              <a:rPr lang="da-DK" sz="3200" i="1" dirty="0"/>
              <a:t>I Ingerfair kæmper vi for at arbejdet med frivillige bliver anerkendt som en faglighed. Det gør vi ved at styrke ansatte og frivillige, der arbejder med frivillige med praksisnære redskaber - fx når vi laver kurser, procesforløb og skriver fagbøger.</a:t>
            </a:r>
            <a:endParaRPr lang="da-DK" sz="3200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24478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kstSylinder 9"/>
          <p:cNvSpPr txBox="1">
            <a:spLocks noChangeArrowheads="1"/>
          </p:cNvSpPr>
          <p:nvPr/>
        </p:nvSpPr>
        <p:spPr bwMode="auto">
          <a:xfrm>
            <a:off x="8461839" y="7637312"/>
            <a:ext cx="294137" cy="59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5646" tIns="72823" rIns="145646" bIns="728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eaLnBrk="1" hangingPunct="1"/>
            <a:endParaRPr lang="nb-NO" sz="2900"/>
          </a:p>
        </p:txBody>
      </p:sp>
      <p:sp>
        <p:nvSpPr>
          <p:cNvPr id="9" name="Shape 176"/>
          <p:cNvSpPr/>
          <p:nvPr/>
        </p:nvSpPr>
        <p:spPr>
          <a:xfrm>
            <a:off x="5730601" y="611505"/>
            <a:ext cx="197540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da-DK" dirty="0"/>
              <a:t>Timeline</a:t>
            </a:r>
            <a:endParaRPr dirty="0"/>
          </a:p>
        </p:txBody>
      </p:sp>
      <p:pic>
        <p:nvPicPr>
          <p:cNvPr id="11" name="F5988071-4B26-45E2-B57C-B53E6B90244C-L0-00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50693" y="8422298"/>
            <a:ext cx="2652380" cy="1198622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4" name="Buet forbindelse 3"/>
          <p:cNvCxnSpPr/>
          <p:nvPr/>
        </p:nvCxnSpPr>
        <p:spPr>
          <a:xfrm flipV="1">
            <a:off x="810689" y="1756188"/>
            <a:ext cx="11187506" cy="6268242"/>
          </a:xfrm>
          <a:prstGeom prst="curvedConnector3">
            <a:avLst>
              <a:gd name="adj1" fmla="val 61594"/>
            </a:avLst>
          </a:prstGeom>
          <a:noFill/>
          <a:ln w="38100" cap="flat" cmpd="sng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Tekstfelt 5"/>
          <p:cNvSpPr txBox="1"/>
          <p:nvPr/>
        </p:nvSpPr>
        <p:spPr>
          <a:xfrm rot="17998074">
            <a:off x="224302" y="6184639"/>
            <a:ext cx="3053594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2006</a:t>
            </a:r>
            <a:r>
              <a:rPr kumimoji="0" lang="da-DK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bliver frivillig i MS</a:t>
            </a:r>
            <a:endParaRPr kumimoji="0" lang="da-DK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Tekstfelt 11"/>
          <p:cNvSpPr txBox="1"/>
          <p:nvPr/>
        </p:nvSpPr>
        <p:spPr>
          <a:xfrm rot="17998074">
            <a:off x="1164713" y="6337038"/>
            <a:ext cx="3053594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2008</a:t>
            </a:r>
            <a:r>
              <a:rPr kumimoji="0" lang="da-DK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bliver ansat i MS</a:t>
            </a:r>
            <a:endParaRPr kumimoji="0" lang="da-DK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Tekstfelt 12"/>
          <p:cNvSpPr txBox="1"/>
          <p:nvPr/>
        </p:nvSpPr>
        <p:spPr>
          <a:xfrm rot="17998074">
            <a:off x="2257523" y="6006961"/>
            <a:ext cx="3053594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2010 starter Ingerfair</a:t>
            </a:r>
          </a:p>
        </p:txBody>
      </p:sp>
      <p:sp>
        <p:nvSpPr>
          <p:cNvPr id="14" name="Tekstfelt 13"/>
          <p:cNvSpPr txBox="1"/>
          <p:nvPr/>
        </p:nvSpPr>
        <p:spPr>
          <a:xfrm rot="17998074">
            <a:off x="3162696" y="5004025"/>
            <a:ext cx="444691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2012 (april) </a:t>
            </a:r>
            <a:r>
              <a:rPr kumimoji="0" lang="da-DK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bliver færdiguddannet</a:t>
            </a:r>
            <a:endParaRPr kumimoji="0" lang="da-DK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5" name="Tekstfelt 14"/>
          <p:cNvSpPr txBox="1"/>
          <p:nvPr/>
        </p:nvSpPr>
        <p:spPr>
          <a:xfrm rot="2413074">
            <a:off x="6126859" y="7608317"/>
            <a:ext cx="315828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2013 </a:t>
            </a:r>
            <a:r>
              <a:rPr lang="da-DK" sz="2000" dirty="0"/>
              <a:t>starter NGO Academy med Ankerhus</a:t>
            </a:r>
            <a:endParaRPr kumimoji="0" lang="da-DK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Tekstfelt 15"/>
          <p:cNvSpPr txBox="1"/>
          <p:nvPr/>
        </p:nvSpPr>
        <p:spPr>
          <a:xfrm rot="17998074">
            <a:off x="3913218" y="4273216"/>
            <a:ext cx="556951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2012 (september) </a:t>
            </a:r>
            <a:r>
              <a:rPr kumimoji="0" lang="da-DK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udgiver min første bog</a:t>
            </a:r>
            <a:endParaRPr kumimoji="0" lang="da-DK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8" name="Tekstfelt 17"/>
          <p:cNvSpPr txBox="1"/>
          <p:nvPr/>
        </p:nvSpPr>
        <p:spPr>
          <a:xfrm rot="2297309">
            <a:off x="7417382" y="6666780"/>
            <a:ext cx="386572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2014 </a:t>
            </a:r>
            <a:r>
              <a:rPr lang="da-DK" sz="2000" dirty="0"/>
              <a:t> Starter Forlaget Ingerfair</a:t>
            </a:r>
          </a:p>
        </p:txBody>
      </p:sp>
      <p:sp>
        <p:nvSpPr>
          <p:cNvPr id="19" name="Tekstfelt 18"/>
          <p:cNvSpPr txBox="1"/>
          <p:nvPr/>
        </p:nvSpPr>
        <p:spPr>
          <a:xfrm rot="2297309">
            <a:off x="8317830" y="4759473"/>
            <a:ext cx="386572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2015 </a:t>
            </a:r>
            <a:r>
              <a:rPr lang="da-DK" sz="2000" dirty="0"/>
              <a:t>lukker NGO Academy</a:t>
            </a:r>
            <a:endParaRPr kumimoji="0" lang="da-DK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Tekstfelt 20"/>
          <p:cNvSpPr txBox="1"/>
          <p:nvPr/>
        </p:nvSpPr>
        <p:spPr>
          <a:xfrm rot="2297309">
            <a:off x="6513257" y="7299182"/>
            <a:ext cx="386572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2014 </a:t>
            </a:r>
            <a:r>
              <a:rPr lang="da-DK" sz="2000" dirty="0"/>
              <a:t>åbner Ingerfair i Norge</a:t>
            </a:r>
            <a:endParaRPr kumimoji="0" lang="da-DK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67891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kstSylinder 9"/>
          <p:cNvSpPr txBox="1">
            <a:spLocks noChangeArrowheads="1"/>
          </p:cNvSpPr>
          <p:nvPr/>
        </p:nvSpPr>
        <p:spPr bwMode="auto">
          <a:xfrm>
            <a:off x="8461839" y="7637312"/>
            <a:ext cx="294137" cy="59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5646" tIns="72823" rIns="145646" bIns="728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eaLnBrk="1" hangingPunct="1"/>
            <a:endParaRPr lang="nb-NO" sz="2900"/>
          </a:p>
        </p:txBody>
      </p:sp>
      <p:sp>
        <p:nvSpPr>
          <p:cNvPr id="9" name="Shape 176"/>
          <p:cNvSpPr/>
          <p:nvPr/>
        </p:nvSpPr>
        <p:spPr>
          <a:xfrm>
            <a:off x="5217314" y="611505"/>
            <a:ext cx="300197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da-DK" dirty="0"/>
              <a:t>Hvem er jeg?</a:t>
            </a:r>
            <a:endParaRPr dirty="0"/>
          </a:p>
        </p:txBody>
      </p:sp>
      <p:pic>
        <p:nvPicPr>
          <p:cNvPr id="11" name="F5988071-4B26-45E2-B57C-B53E6B90244C-L0-00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50693" y="8422298"/>
            <a:ext cx="2652380" cy="1198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Billede 6" descr="Frederik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92" y="1631926"/>
            <a:ext cx="2520000" cy="3600000"/>
          </a:xfrm>
          <a:prstGeom prst="rect">
            <a:avLst/>
          </a:prstGeom>
        </p:spPr>
      </p:pic>
      <p:sp>
        <p:nvSpPr>
          <p:cNvPr id="22" name="Tekstfelt 21"/>
          <p:cNvSpPr txBox="1"/>
          <p:nvPr/>
        </p:nvSpPr>
        <p:spPr>
          <a:xfrm>
            <a:off x="4065924" y="1631926"/>
            <a:ext cx="7851202" cy="38882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da-DK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Frederik som sociolog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da-DK" sz="1800" dirty="0"/>
              <a:t>Kandidat i 2012 med specialet ’Frivilligt arbejde nej tak’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da-DK" sz="1800" dirty="0"/>
              <a:t>Jeg elsker sociologien, men studiet var ikke min kop te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da-DK" sz="1800" dirty="0"/>
              <a:t>Gav mig forståelsen for betydningen af didaktik og sprog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endParaRPr kumimoji="0" lang="da-DK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a-DK" sz="3000" dirty="0"/>
              <a:t>Frederik som </a:t>
            </a:r>
            <a:r>
              <a:rPr lang="da-DK" sz="3000" dirty="0" err="1"/>
              <a:t>MS’er</a:t>
            </a:r>
            <a:endParaRPr lang="da-DK" sz="3000" dirty="0"/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da-DK" sz="1800" dirty="0"/>
              <a:t>Troede jeg skulle være </a:t>
            </a:r>
            <a:r>
              <a:rPr lang="da-DK" sz="1800" dirty="0" err="1"/>
              <a:t>DW’er</a:t>
            </a:r>
            <a:endParaRPr lang="da-DK" sz="1800" dirty="0"/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da-DK" sz="1800" dirty="0"/>
              <a:t>Frivillig og ansat frivilligkoordinator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da-DK" sz="1800" dirty="0"/>
              <a:t>Gav mig erfaringen med, at alt er mulig, hvis man bare arbejder hårdt nok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endParaRPr lang="da-DK" sz="3000" dirty="0"/>
          </a:p>
        </p:txBody>
      </p:sp>
    </p:spTree>
    <p:extLst>
      <p:ext uri="{BB962C8B-B14F-4D97-AF65-F5344CB8AC3E}">
        <p14:creationId xmlns:p14="http://schemas.microsoft.com/office/powerpoint/2010/main" val="363610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Logo_ingerfai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943" y="8451191"/>
            <a:ext cx="2266770" cy="1024000"/>
          </a:xfrm>
          <a:prstGeom prst="rect">
            <a:avLst/>
          </a:prstGeom>
        </p:spPr>
      </p:pic>
      <p:sp>
        <p:nvSpPr>
          <p:cNvPr id="5" name="Undertitel 2"/>
          <p:cNvSpPr>
            <a:spLocks noGrp="1"/>
          </p:cNvSpPr>
          <p:nvPr>
            <p:ph type="subTitle" idx="1"/>
          </p:nvPr>
        </p:nvSpPr>
        <p:spPr>
          <a:xfrm>
            <a:off x="249261" y="3971679"/>
            <a:ext cx="12464452" cy="6285493"/>
          </a:xfrm>
        </p:spPr>
        <p:txBody>
          <a:bodyPr>
            <a:normAutofit/>
          </a:bodyPr>
          <a:lstStyle/>
          <a:p>
            <a:pPr algn="l"/>
            <a:r>
              <a:rPr lang="da-DK" sz="2300" b="1" dirty="0">
                <a:latin typeface="Helvetica Neue"/>
                <a:cs typeface="Helvetica Neue"/>
              </a:rPr>
              <a:t>INGERFAIR</a:t>
            </a:r>
          </a:p>
          <a:p>
            <a:pPr marL="406394" indent="-406394" algn="l">
              <a:buFont typeface="Arial"/>
              <a:buChar char="•"/>
            </a:pPr>
            <a:r>
              <a:rPr lang="da-DK" sz="2300" dirty="0">
                <a:latin typeface="Helvetica Neue"/>
                <a:cs typeface="Helvetica Neue"/>
              </a:rPr>
              <a:t>Kæmper for at arbejdet med frivillige bliver anerkendt som en faglighed</a:t>
            </a:r>
          </a:p>
          <a:p>
            <a:pPr marL="406394" indent="-406394" algn="l">
              <a:buFont typeface="Arial"/>
              <a:buChar char="•"/>
            </a:pPr>
            <a:endParaRPr lang="da-DK" sz="2300" dirty="0">
              <a:latin typeface="Helvetica Neue"/>
              <a:cs typeface="Helvetica Neue"/>
            </a:endParaRPr>
          </a:p>
          <a:p>
            <a:pPr algn="l"/>
            <a:endParaRPr lang="da-DK" sz="2300" dirty="0">
              <a:latin typeface="Helvetica Neue"/>
              <a:cs typeface="Helvetica Neue"/>
            </a:endParaRPr>
          </a:p>
          <a:p>
            <a:pPr marL="406394" indent="-406394" algn="l">
              <a:buFont typeface="Arial"/>
              <a:buChar char="•"/>
            </a:pPr>
            <a:r>
              <a:rPr lang="da-DK" sz="2300" dirty="0">
                <a:latin typeface="Helvetica Neue"/>
                <a:cs typeface="Helvetica Neue"/>
              </a:rPr>
              <a:t>Blev stiftet i september 2010 af Frederik C. Boll (&amp; Nana Alsted)</a:t>
            </a:r>
          </a:p>
          <a:p>
            <a:pPr marL="406394" indent="-406394" algn="l">
              <a:buFont typeface="Arial"/>
              <a:buChar char="•"/>
            </a:pPr>
            <a:endParaRPr lang="da-DK" sz="2300" dirty="0">
              <a:latin typeface="Helvetica Neue"/>
              <a:cs typeface="Helvetica Neue"/>
            </a:endParaRPr>
          </a:p>
          <a:p>
            <a:pPr algn="l"/>
            <a:endParaRPr lang="da-DK" sz="2300" dirty="0">
              <a:latin typeface="Helvetica Neue"/>
              <a:cs typeface="Helvetica Neue"/>
            </a:endParaRPr>
          </a:p>
          <a:p>
            <a:pPr marL="406394" indent="-406394" algn="l">
              <a:buFont typeface="Arial"/>
              <a:buChar char="•"/>
            </a:pPr>
            <a:r>
              <a:rPr lang="da-DK" sz="2300" dirty="0">
                <a:latin typeface="Helvetica Neue"/>
                <a:cs typeface="Helvetica Neue"/>
              </a:rPr>
              <a:t>Ingerfair blev drevet ud fra ideen om et </a:t>
            </a:r>
            <a:r>
              <a:rPr lang="da-DK" sz="2300" dirty="0" err="1">
                <a:latin typeface="Helvetica Neue"/>
                <a:cs typeface="Helvetica Neue"/>
              </a:rPr>
              <a:t>upcoming</a:t>
            </a:r>
            <a:r>
              <a:rPr lang="da-DK" sz="2300" dirty="0">
                <a:latin typeface="Helvetica Neue"/>
                <a:cs typeface="Helvetica Neue"/>
              </a:rPr>
              <a:t> Rock ’n’ Roll band. To vigtigste satsninger siden 2010 har været 1) fokus på at </a:t>
            </a:r>
            <a:r>
              <a:rPr lang="da-DK" sz="2300" i="1" dirty="0">
                <a:latin typeface="Helvetica Neue"/>
                <a:cs typeface="Helvetica Neue"/>
              </a:rPr>
              <a:t>udgive</a:t>
            </a:r>
            <a:r>
              <a:rPr lang="da-DK" sz="2300" dirty="0">
                <a:latin typeface="Helvetica Neue"/>
                <a:cs typeface="Helvetica Neue"/>
              </a:rPr>
              <a:t> eget materiale (fagbøger, artikler, kronikker og læringsspil), og 2) tilbyde gratis </a:t>
            </a:r>
            <a:r>
              <a:rPr lang="da-DK" sz="2300" i="1" dirty="0">
                <a:latin typeface="Helvetica Neue"/>
                <a:cs typeface="Helvetica Neue"/>
              </a:rPr>
              <a:t>smagsprøver</a:t>
            </a:r>
            <a:r>
              <a:rPr lang="da-DK" sz="2300" dirty="0">
                <a:latin typeface="Helvetica Neue"/>
                <a:cs typeface="Helvetica Neue"/>
              </a:rPr>
              <a:t> (To Go Seminar, deltagelse i div. oplæg/debatter)</a:t>
            </a:r>
          </a:p>
          <a:p>
            <a:pPr algn="l"/>
            <a:endParaRPr lang="da-DK" sz="2300" dirty="0">
              <a:latin typeface="Helvetica Neue"/>
              <a:cs typeface="Helvetica Neue"/>
            </a:endParaRPr>
          </a:p>
          <a:p>
            <a:pPr algn="l"/>
            <a:endParaRPr lang="da-DK" sz="2300" dirty="0">
              <a:latin typeface="Helvetica Neue"/>
              <a:cs typeface="Helvetica Neue"/>
            </a:endParaRPr>
          </a:p>
        </p:txBody>
      </p:sp>
      <p:pic>
        <p:nvPicPr>
          <p:cNvPr id="6" name="Billede 5" descr="tumblr_inline_nocc8xFgNz1s3kvwy_5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47" y="282202"/>
            <a:ext cx="3760327" cy="347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5975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Logo_ingerfai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943" y="8451191"/>
            <a:ext cx="2266770" cy="1024000"/>
          </a:xfrm>
          <a:prstGeom prst="rect">
            <a:avLst/>
          </a:prstGeom>
        </p:spPr>
      </p:pic>
      <p:sp>
        <p:nvSpPr>
          <p:cNvPr id="7" name="Undertitel 2"/>
          <p:cNvSpPr txBox="1">
            <a:spLocks/>
          </p:cNvSpPr>
          <p:nvPr/>
        </p:nvSpPr>
        <p:spPr>
          <a:xfrm>
            <a:off x="163283" y="4118192"/>
            <a:ext cx="11231751" cy="1756738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2300" b="1" dirty="0">
                <a:solidFill>
                  <a:schemeClr val="tx1"/>
                </a:solidFill>
                <a:latin typeface="Helvetica Neue"/>
                <a:cs typeface="Helvetica Neue"/>
              </a:rPr>
              <a:t>INGERFAIR</a:t>
            </a:r>
          </a:p>
          <a:p>
            <a:pPr marL="406394" indent="-406394" algn="l">
              <a:buFont typeface="Arial"/>
              <a:buChar char="•"/>
            </a:pPr>
            <a:r>
              <a:rPr lang="da-DK" sz="2300" dirty="0">
                <a:solidFill>
                  <a:schemeClr val="tx1"/>
                </a:solidFill>
                <a:latin typeface="Helvetica Neue"/>
                <a:cs typeface="Helvetica Neue"/>
              </a:rPr>
              <a:t>Hybridorganisation. Frederik er eneste ansatte. 2,5 konsulenter i Danmark, ansat på freelance kontrakter. 1 ansat i Norge, ligeledes ansat på freelance kontrakt.</a:t>
            </a:r>
            <a:endParaRPr lang="da-DK" sz="2300" dirty="0">
              <a:latin typeface="Helvetica Neue"/>
              <a:cs typeface="Helvetica Neue"/>
            </a:endParaRPr>
          </a:p>
        </p:txBody>
      </p:sp>
      <p:pic>
        <p:nvPicPr>
          <p:cNvPr id="8" name="Billede 7" descr="Juli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00" y="6035341"/>
            <a:ext cx="2048000" cy="3072000"/>
          </a:xfrm>
          <a:prstGeom prst="rect">
            <a:avLst/>
          </a:prstGeom>
        </p:spPr>
      </p:pic>
      <p:pic>
        <p:nvPicPr>
          <p:cNvPr id="9" name="Billede 8" descr="Mari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000" y="6035341"/>
            <a:ext cx="2048000" cy="3072000"/>
          </a:xfrm>
          <a:prstGeom prst="rect">
            <a:avLst/>
          </a:prstGeom>
        </p:spPr>
      </p:pic>
      <p:pic>
        <p:nvPicPr>
          <p:cNvPr id="10" name="Billede 9" descr="Troels uden stri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000" y="6035341"/>
            <a:ext cx="2048000" cy="3072000"/>
          </a:xfrm>
          <a:prstGeom prst="rect">
            <a:avLst/>
          </a:prstGeom>
        </p:spPr>
      </p:pic>
      <p:pic>
        <p:nvPicPr>
          <p:cNvPr id="11" name="Billede 10" descr="Frederik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5341"/>
            <a:ext cx="2048000" cy="3072000"/>
          </a:xfrm>
          <a:prstGeom prst="rect">
            <a:avLst/>
          </a:prstGeom>
        </p:spPr>
      </p:pic>
      <p:pic>
        <p:nvPicPr>
          <p:cNvPr id="12" name="Bilde 3" descr="bilde av sylvia.jp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00" y="6035341"/>
            <a:ext cx="2048000" cy="3072000"/>
          </a:xfrm>
          <a:prstGeom prst="rect">
            <a:avLst/>
          </a:prstGeom>
        </p:spPr>
      </p:pic>
      <p:sp>
        <p:nvSpPr>
          <p:cNvPr id="13" name="Undertitel 2"/>
          <p:cNvSpPr txBox="1">
            <a:spLocks/>
          </p:cNvSpPr>
          <p:nvPr/>
        </p:nvSpPr>
        <p:spPr>
          <a:xfrm>
            <a:off x="1" y="9107341"/>
            <a:ext cx="2047999" cy="612402"/>
          </a:xfrm>
          <a:prstGeom prst="rect">
            <a:avLst/>
          </a:prstGeom>
        </p:spPr>
        <p:txBody>
          <a:bodyPr vert="horz" lIns="130046" tIns="65023" rIns="130046" bIns="65023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2000" dirty="0">
                <a:latin typeface="Helvetica Neue"/>
                <a:cs typeface="Helvetica Neue"/>
              </a:rPr>
              <a:t>Frederik C. Boll, direktør &amp; stifter</a:t>
            </a:r>
          </a:p>
          <a:p>
            <a:pPr algn="l"/>
            <a:endParaRPr lang="da-DK" sz="2300" dirty="0">
              <a:latin typeface="Helvetica Neue"/>
              <a:cs typeface="Helvetica Neue"/>
            </a:endParaRPr>
          </a:p>
          <a:p>
            <a:pPr algn="l"/>
            <a:endParaRPr lang="da-DK" sz="2300" dirty="0">
              <a:latin typeface="Helvetica Neue"/>
              <a:cs typeface="Helvetica Neue"/>
            </a:endParaRPr>
          </a:p>
        </p:txBody>
      </p:sp>
      <p:sp>
        <p:nvSpPr>
          <p:cNvPr id="14" name="Undertitel 2"/>
          <p:cNvSpPr txBox="1">
            <a:spLocks/>
          </p:cNvSpPr>
          <p:nvPr/>
        </p:nvSpPr>
        <p:spPr>
          <a:xfrm>
            <a:off x="2136115" y="9180553"/>
            <a:ext cx="1959885" cy="612402"/>
          </a:xfrm>
          <a:prstGeom prst="rect">
            <a:avLst/>
          </a:prstGeom>
        </p:spPr>
        <p:txBody>
          <a:bodyPr vert="horz" lIns="130046" tIns="65023" rIns="130046" bIns="65023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2000" dirty="0">
                <a:latin typeface="Helvetica Neue"/>
                <a:cs typeface="Helvetica Neue"/>
              </a:rPr>
              <a:t>Julia B. Hunt, chefkonsulent</a:t>
            </a:r>
            <a:endParaRPr lang="da-DK" sz="2300" dirty="0">
              <a:latin typeface="Helvetica Neue"/>
              <a:cs typeface="Helvetica Neue"/>
            </a:endParaRPr>
          </a:p>
          <a:p>
            <a:pPr algn="l"/>
            <a:endParaRPr lang="da-DK" sz="2300" dirty="0">
              <a:latin typeface="Helvetica Neue"/>
              <a:cs typeface="Helvetica Neue"/>
            </a:endParaRPr>
          </a:p>
        </p:txBody>
      </p:sp>
      <p:sp>
        <p:nvSpPr>
          <p:cNvPr id="15" name="Undertitel 2"/>
          <p:cNvSpPr txBox="1">
            <a:spLocks/>
          </p:cNvSpPr>
          <p:nvPr/>
        </p:nvSpPr>
        <p:spPr>
          <a:xfrm>
            <a:off x="4272230" y="9195893"/>
            <a:ext cx="1959885" cy="612402"/>
          </a:xfrm>
          <a:prstGeom prst="rect">
            <a:avLst/>
          </a:prstGeom>
        </p:spPr>
        <p:txBody>
          <a:bodyPr vert="horz" lIns="130046" tIns="65023" rIns="130046" bIns="65023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2000" dirty="0">
                <a:latin typeface="Helvetica Neue"/>
                <a:cs typeface="Helvetica Neue"/>
              </a:rPr>
              <a:t>Marie B. Holdt, chefkonsulent</a:t>
            </a:r>
            <a:endParaRPr lang="da-DK" sz="2300" dirty="0">
              <a:latin typeface="Helvetica Neue"/>
              <a:cs typeface="Helvetica Neue"/>
            </a:endParaRPr>
          </a:p>
          <a:p>
            <a:pPr algn="l"/>
            <a:endParaRPr lang="da-DK" sz="2300" dirty="0">
              <a:latin typeface="Helvetica Neue"/>
              <a:cs typeface="Helvetica Neue"/>
            </a:endParaRPr>
          </a:p>
        </p:txBody>
      </p:sp>
      <p:sp>
        <p:nvSpPr>
          <p:cNvPr id="16" name="Undertitel 2"/>
          <p:cNvSpPr txBox="1">
            <a:spLocks/>
          </p:cNvSpPr>
          <p:nvPr/>
        </p:nvSpPr>
        <p:spPr>
          <a:xfrm>
            <a:off x="6232115" y="9184304"/>
            <a:ext cx="2219702" cy="612402"/>
          </a:xfrm>
          <a:prstGeom prst="rect">
            <a:avLst/>
          </a:prstGeom>
        </p:spPr>
        <p:txBody>
          <a:bodyPr vert="horz" lIns="130046" tIns="65023" rIns="130046" bIns="65023" rtlCol="0">
            <a:normAutofit fontScale="850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2000" dirty="0">
                <a:latin typeface="Helvetica Neue"/>
                <a:cs typeface="Helvetica Neue"/>
              </a:rPr>
              <a:t>Troels B. </a:t>
            </a:r>
            <a:r>
              <a:rPr lang="da-DK" sz="2000" dirty="0" err="1">
                <a:latin typeface="Helvetica Neue"/>
                <a:cs typeface="Helvetica Neue"/>
              </a:rPr>
              <a:t>Carlander</a:t>
            </a:r>
            <a:r>
              <a:rPr lang="da-DK" sz="2000" dirty="0">
                <a:latin typeface="Helvetica Neue"/>
                <a:cs typeface="Helvetica Neue"/>
              </a:rPr>
              <a:t>, konsulent</a:t>
            </a:r>
            <a:endParaRPr lang="da-DK" sz="2300" dirty="0">
              <a:latin typeface="Helvetica Neue"/>
              <a:cs typeface="Helvetica Neue"/>
            </a:endParaRPr>
          </a:p>
          <a:p>
            <a:pPr algn="l"/>
            <a:endParaRPr lang="da-DK" sz="2300" dirty="0">
              <a:latin typeface="Helvetica Neue"/>
              <a:cs typeface="Helvetica Neue"/>
            </a:endParaRPr>
          </a:p>
        </p:txBody>
      </p:sp>
      <p:sp>
        <p:nvSpPr>
          <p:cNvPr id="17" name="Undertitel 2"/>
          <p:cNvSpPr txBox="1">
            <a:spLocks/>
          </p:cNvSpPr>
          <p:nvPr/>
        </p:nvSpPr>
        <p:spPr>
          <a:xfrm>
            <a:off x="8227240" y="9195893"/>
            <a:ext cx="2219702" cy="612402"/>
          </a:xfrm>
          <a:prstGeom prst="rect">
            <a:avLst/>
          </a:prstGeom>
        </p:spPr>
        <p:txBody>
          <a:bodyPr vert="horz" lIns="130046" tIns="65023" rIns="130046" bIns="65023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2000" dirty="0">
                <a:latin typeface="Helvetica Neue"/>
                <a:cs typeface="Helvetica Neue"/>
              </a:rPr>
              <a:t>Sylvia Jacobsen, seniorkonsulent</a:t>
            </a:r>
            <a:endParaRPr lang="da-DK" sz="2300" dirty="0">
              <a:latin typeface="Helvetica Neue"/>
              <a:cs typeface="Helvetica Neue"/>
            </a:endParaRPr>
          </a:p>
        </p:txBody>
      </p:sp>
      <p:pic>
        <p:nvPicPr>
          <p:cNvPr id="18" name="Billede 17" descr="tumblr_inline_nocc8xFgNz1s3kvwy_54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47" y="282202"/>
            <a:ext cx="3760327" cy="347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5238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kstSylinder 9"/>
          <p:cNvSpPr txBox="1">
            <a:spLocks noChangeArrowheads="1"/>
          </p:cNvSpPr>
          <p:nvPr/>
        </p:nvSpPr>
        <p:spPr bwMode="auto">
          <a:xfrm>
            <a:off x="8461839" y="7637312"/>
            <a:ext cx="294137" cy="59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5646" tIns="72823" rIns="145646" bIns="728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eaLnBrk="1" hangingPunct="1"/>
            <a:endParaRPr lang="nb-NO" sz="2900"/>
          </a:p>
        </p:txBody>
      </p:sp>
      <p:sp>
        <p:nvSpPr>
          <p:cNvPr id="9" name="Shape 176"/>
          <p:cNvSpPr/>
          <p:nvPr/>
        </p:nvSpPr>
        <p:spPr>
          <a:xfrm>
            <a:off x="5038332" y="611505"/>
            <a:ext cx="335994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da-DK" dirty="0"/>
              <a:t>Den første bog</a:t>
            </a:r>
            <a:endParaRPr dirty="0"/>
          </a:p>
        </p:txBody>
      </p:sp>
      <p:pic>
        <p:nvPicPr>
          <p:cNvPr id="11" name="F5988071-4B26-45E2-B57C-B53E6B90244C-L0-00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50693" y="8422298"/>
            <a:ext cx="2652380" cy="1198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Billede 14" descr="FK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91" y="2288925"/>
            <a:ext cx="4368373" cy="638236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Billede 1" descr="Den store Frivilligkoordineringsmode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25" y="2310881"/>
            <a:ext cx="6408088" cy="611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4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kstSylinder 9"/>
          <p:cNvSpPr txBox="1">
            <a:spLocks noChangeArrowheads="1"/>
          </p:cNvSpPr>
          <p:nvPr/>
        </p:nvSpPr>
        <p:spPr bwMode="auto">
          <a:xfrm>
            <a:off x="8461839" y="7637312"/>
            <a:ext cx="294137" cy="59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5646" tIns="72823" rIns="145646" bIns="728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eaLnBrk="1" hangingPunct="1"/>
            <a:endParaRPr lang="nb-NO" sz="2900"/>
          </a:p>
        </p:txBody>
      </p:sp>
      <p:sp>
        <p:nvSpPr>
          <p:cNvPr id="9" name="Shape 176"/>
          <p:cNvSpPr/>
          <p:nvPr/>
        </p:nvSpPr>
        <p:spPr>
          <a:xfrm>
            <a:off x="5217314" y="611505"/>
            <a:ext cx="300197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da-DK" dirty="0"/>
              <a:t>Hvem er jeg?</a:t>
            </a:r>
            <a:endParaRPr dirty="0"/>
          </a:p>
        </p:txBody>
      </p:sp>
      <p:pic>
        <p:nvPicPr>
          <p:cNvPr id="11" name="F5988071-4B26-45E2-B57C-B53E6B90244C-L0-00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50693" y="8422298"/>
            <a:ext cx="2652380" cy="1198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Billede 14" descr="FK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91" y="2288925"/>
            <a:ext cx="4368373" cy="638236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Billede 15" descr="forside kirkebog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09" y="2211643"/>
            <a:ext cx="1907447" cy="2657383"/>
          </a:xfrm>
          <a:prstGeom prst="rect">
            <a:avLst/>
          </a:prstGeom>
        </p:spPr>
      </p:pic>
      <p:pic>
        <p:nvPicPr>
          <p:cNvPr id="17" name="Billede 16" descr="forside kultur og kommunikatio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426" y="4868095"/>
            <a:ext cx="2495998" cy="3600000"/>
          </a:xfrm>
          <a:prstGeom prst="rect">
            <a:avLst/>
          </a:prstGeom>
        </p:spPr>
      </p:pic>
      <p:pic>
        <p:nvPicPr>
          <p:cNvPr id="18" name="Billede 17" descr="FPFS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693" y="4869026"/>
            <a:ext cx="2464000" cy="3600000"/>
          </a:xfrm>
          <a:prstGeom prst="rect">
            <a:avLst/>
          </a:prstGeom>
        </p:spPr>
      </p:pic>
      <p:pic>
        <p:nvPicPr>
          <p:cNvPr id="19" name="Billede 18" descr="bog_forside_151014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426" y="2228284"/>
            <a:ext cx="2657383" cy="2657383"/>
          </a:xfrm>
          <a:prstGeom prst="rect">
            <a:avLst/>
          </a:prstGeom>
        </p:spPr>
      </p:pic>
      <p:pic>
        <p:nvPicPr>
          <p:cNvPr id="21" name="Billede 20" descr="LAF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27" y="4869026"/>
            <a:ext cx="2464000" cy="3600000"/>
          </a:xfrm>
          <a:prstGeom prst="rect">
            <a:avLst/>
          </a:prstGeom>
        </p:spPr>
      </p:pic>
      <p:sp>
        <p:nvSpPr>
          <p:cNvPr id="2" name="Tekstfelt 1"/>
          <p:cNvSpPr txBox="1"/>
          <p:nvPr/>
        </p:nvSpPr>
        <p:spPr>
          <a:xfrm>
            <a:off x="10435827" y="2320636"/>
            <a:ext cx="2129059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Det ’tomme udtryk’</a:t>
            </a:r>
          </a:p>
        </p:txBody>
      </p:sp>
    </p:spTree>
    <p:extLst>
      <p:ext uri="{BB962C8B-B14F-4D97-AF65-F5344CB8AC3E}">
        <p14:creationId xmlns:p14="http://schemas.microsoft.com/office/powerpoint/2010/main" val="340308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</TotalTime>
  <Words>480</Words>
  <Application>Microsoft Office PowerPoint</Application>
  <PresentationFormat>Brugerdefineret</PresentationFormat>
  <Paragraphs>91</Paragraphs>
  <Slides>13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10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24" baseType="lpstr">
      <vt:lpstr>ＭＳ Ｐゴシック</vt:lpstr>
      <vt:lpstr>Arial</vt:lpstr>
      <vt:lpstr>Bodoni SvtyTwo ITC TT-Book</vt:lpstr>
      <vt:lpstr>Calibri</vt:lpstr>
      <vt:lpstr>Helvetica</vt:lpstr>
      <vt:lpstr>Helvetica Light</vt:lpstr>
      <vt:lpstr>Helvetica Neue</vt:lpstr>
      <vt:lpstr>Palatino</vt:lpstr>
      <vt:lpstr>Tw Cen MT</vt:lpstr>
      <vt:lpstr>Zapf Dingbats</vt:lpstr>
      <vt:lpstr>White</vt:lpstr>
      <vt:lpstr>Sociologen som iværksætter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2012 og 2015 kriserne</vt:lpstr>
      <vt:lpstr>Former for frivillighed</vt:lpstr>
      <vt:lpstr>2012 og 2015 kriserne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Samfundets udvikling og de seks typer frivillige</dc:title>
  <dc:creator>Janus Mariager</dc:creator>
  <cp:lastModifiedBy>Janus Mariager</cp:lastModifiedBy>
  <cp:revision>65</cp:revision>
  <dcterms:modified xsi:type="dcterms:W3CDTF">2016-12-01T20:06:22Z</dcterms:modified>
</cp:coreProperties>
</file>