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1" r:id="rId5"/>
    <p:sldId id="262" r:id="rId6"/>
    <p:sldId id="257" r:id="rId7"/>
    <p:sldId id="263" r:id="rId8"/>
    <p:sldId id="264" r:id="rId9"/>
    <p:sldId id="265" r:id="rId10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0" y="-2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te\Desktop\Kontanthj&#230;lpsloft\Beregner\Reformberegninger\Figur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'Figurer loft + 225'!$C$22</c:f>
              <c:strCache>
                <c:ptCount val="1"/>
                <c:pt idx="0">
                  <c:v>Nuværende ydelser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'Figurer loft + 225'!$D$13:$J$13</c:f>
              <c:strCache>
                <c:ptCount val="7"/>
                <c:pt idx="0">
                  <c:v>5 eller flere afsavn</c:v>
                </c:pt>
                <c:pt idx="1">
                  <c:v>at spise frugt og grønt dagligt</c:v>
                </c:pt>
                <c:pt idx="2">
                  <c:v>at gå til tandlægen</c:v>
                </c:pt>
                <c:pt idx="3">
                  <c:v>at dyrke fritidsinteresser</c:v>
                </c:pt>
                <c:pt idx="4">
                  <c:v>at holde ferie uden for hjemmet</c:v>
                </c:pt>
                <c:pt idx="5">
                  <c:v>at købe tøj og fodtøj</c:v>
                </c:pt>
                <c:pt idx="6">
                  <c:v>at fejre børnenes fødselsdag</c:v>
                </c:pt>
              </c:strCache>
            </c:strRef>
          </c:cat>
          <c:val>
            <c:numRef>
              <c:f>'Figurer loft + 225'!$D$22:$J$22</c:f>
              <c:numCache>
                <c:formatCode>0%</c:formatCode>
                <c:ptCount val="7"/>
                <c:pt idx="0">
                  <c:v>0.11868681979309954</c:v>
                </c:pt>
                <c:pt idx="1">
                  <c:v>7.0915599222670031E-2</c:v>
                </c:pt>
                <c:pt idx="2">
                  <c:v>0.14139988944438542</c:v>
                </c:pt>
                <c:pt idx="3">
                  <c:v>7.1969315828854616E-2</c:v>
                </c:pt>
                <c:pt idx="4">
                  <c:v>0.22681964164687579</c:v>
                </c:pt>
                <c:pt idx="5">
                  <c:v>0.10971464814562878</c:v>
                </c:pt>
                <c:pt idx="6">
                  <c:v>3.5903342705338945E-2</c:v>
                </c:pt>
              </c:numCache>
            </c:numRef>
          </c:val>
        </c:ser>
        <c:ser>
          <c:idx val="1"/>
          <c:order val="1"/>
          <c:tx>
            <c:strRef>
              <c:f>'Figurer loft + 225'!$C$23</c:f>
              <c:strCache>
                <c:ptCount val="1"/>
                <c:pt idx="0">
                  <c:v>Med kontanthjælpsloft og 225 timers regel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'Figurer loft + 225'!$D$13:$J$13</c:f>
              <c:strCache>
                <c:ptCount val="7"/>
                <c:pt idx="0">
                  <c:v>5 eller flere afsavn</c:v>
                </c:pt>
                <c:pt idx="1">
                  <c:v>at spise frugt og grønt dagligt</c:v>
                </c:pt>
                <c:pt idx="2">
                  <c:v>at gå til tandlægen</c:v>
                </c:pt>
                <c:pt idx="3">
                  <c:v>at dyrke fritidsinteresser</c:v>
                </c:pt>
                <c:pt idx="4">
                  <c:v>at holde ferie uden for hjemmet</c:v>
                </c:pt>
                <c:pt idx="5">
                  <c:v>at købe tøj og fodtøj</c:v>
                </c:pt>
                <c:pt idx="6">
                  <c:v>at fejre børnenes fødselsdag</c:v>
                </c:pt>
              </c:strCache>
            </c:strRef>
          </c:cat>
          <c:val>
            <c:numRef>
              <c:f>'Figurer loft + 225'!$D$23:$J$23</c:f>
              <c:numCache>
                <c:formatCode>0%</c:formatCode>
                <c:ptCount val="7"/>
                <c:pt idx="0">
                  <c:v>0.27133832862304741</c:v>
                </c:pt>
                <c:pt idx="1">
                  <c:v>0.14881879734233008</c:v>
                </c:pt>
                <c:pt idx="2">
                  <c:v>0.29129908201349225</c:v>
                </c:pt>
                <c:pt idx="3">
                  <c:v>0.20018180122823942</c:v>
                </c:pt>
                <c:pt idx="4">
                  <c:v>0.42448337873034553</c:v>
                </c:pt>
                <c:pt idx="5">
                  <c:v>0.26812715735970227</c:v>
                </c:pt>
                <c:pt idx="6">
                  <c:v>0.1492910478234635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2169088"/>
        <c:axId val="163246592"/>
      </c:barChart>
      <c:catAx>
        <c:axId val="18216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163246592"/>
        <c:crosses val="autoZero"/>
        <c:auto val="1"/>
        <c:lblAlgn val="ctr"/>
        <c:lblOffset val="100"/>
        <c:noMultiLvlLbl val="0"/>
      </c:catAx>
      <c:valAx>
        <c:axId val="1632465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216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bg2">
              <a:lumMod val="10000"/>
            </a:schemeClr>
          </a:solidFill>
        </a:defRPr>
      </a:pPr>
      <a:endParaRPr lang="da-D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BC61C-C2F7-FB4F-9C4D-05AD6D61DBC5}" type="datetime1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A44D3-63A4-984B-BD37-E4A09D840B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7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21B76-2FBE-9B4C-A36C-62C0F8ECEFC2}" type="datetime1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9B71-78DB-454C-A29B-CDB4F36A5F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0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ln>
            <a:solidFill>
              <a:schemeClr val="bg1"/>
            </a:solidFill>
          </a:ln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ln>
            <a:solidFill>
              <a:srgbClr val="FFFFFF"/>
            </a:solidFill>
          </a:ln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>
                <a:solidFill>
                  <a:schemeClr val="accent4">
                    <a:lumMod val="75000"/>
                  </a:schemeClr>
                </a:solidFill>
                <a:latin typeface="Consolas" charset="0"/>
              </a:rPr>
              <a:t>Her står muligvis en underoverskrift</a:t>
            </a:r>
          </a:p>
          <a:p>
            <a:r>
              <a:rPr lang="da-DK" dirty="0" smtClean="0">
                <a:solidFill>
                  <a:schemeClr val="accent4">
                    <a:lumMod val="75000"/>
                  </a:schemeClr>
                </a:solidFill>
                <a:latin typeface="Consolas" charset="0"/>
              </a:rPr>
              <a:t>på to linjer</a:t>
            </a:r>
            <a:endParaRPr lang="da-DK" dirty="0">
              <a:solidFill>
                <a:schemeClr val="bg2">
                  <a:lumMod val="50000"/>
                </a:schemeClr>
              </a:solidFill>
              <a:latin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2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ando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>
                <a:solidFill>
                  <a:srgbClr val="7F7F7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4752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ando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>
                <a:solidFill>
                  <a:srgbClr val="7F7F7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3730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veska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rvepallet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00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0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opstilling med nivea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0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s med punktopstilling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442383"/>
            <a:ext cx="10515600" cy="1325563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z="3600" b="1" dirty="0" smtClean="0">
                <a:latin typeface="Consolas" charset="0"/>
                <a:ea typeface="Consolas" charset="0"/>
                <a:cs typeface="Consolas" charset="0"/>
              </a:rPr>
              <a:t>Overskrift til slide</a:t>
            </a:r>
            <a:endParaRPr lang="da-DK" sz="36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8212931" y="3234267"/>
            <a:ext cx="1998663" cy="1794933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r>
              <a:rPr lang="en-US" dirty="0" err="1" smtClean="0"/>
              <a:t>Billede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203325" y="2368550"/>
            <a:ext cx="4829011" cy="384945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Her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punkt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Her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punkt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Her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punkt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Her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punkt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Her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punkt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Her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punkt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7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og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sz="3200" b="1" smtClean="0">
                <a:latin typeface="Consolas" charset="0"/>
              </a:rPr>
              <a:t>Klik for at redigere i master</a:t>
            </a:r>
            <a:endParaRPr lang="da-DK" sz="32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0"/>
          </p:nvPr>
        </p:nvSpPr>
        <p:spPr>
          <a:xfrm>
            <a:off x="8216900" y="3302000"/>
            <a:ext cx="2108200" cy="1295400"/>
          </a:xfrm>
        </p:spPr>
        <p:txBody>
          <a:bodyPr/>
          <a:lstStyle/>
          <a:p>
            <a:r>
              <a:rPr lang="da-DK" smtClean="0"/>
              <a:t>Klik på ikonet for at tilføje SmartArt-grafik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97990" y="2433638"/>
            <a:ext cx="5873591" cy="3652837"/>
          </a:xfrm>
        </p:spPr>
        <p:txBody>
          <a:bodyPr/>
          <a:lstStyle>
            <a:lvl1pPr>
              <a:defRPr sz="2800"/>
            </a:lvl1pPr>
          </a:lstStyle>
          <a:p>
            <a:pPr marL="0" indent="0">
              <a:buNone/>
            </a:pPr>
            <a:r>
              <a:rPr lang="da-DK" sz="1800" b="1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Underoverskrift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Her er en beskrivelse som fortsætter over flere linjer</a:t>
            </a:r>
          </a:p>
          <a:p>
            <a:pPr marL="0" indent="0">
              <a:buNone/>
            </a:pPr>
            <a:endParaRPr lang="da-DK" sz="1800" dirty="0" smtClean="0">
              <a:solidFill>
                <a:srgbClr val="7F7F7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da-DK" sz="1800" dirty="0" smtClean="0">
              <a:solidFill>
                <a:srgbClr val="7F7F7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da-DK" sz="1800" i="1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 ”Dette er et citat som også fortsætter over flere linjer”</a:t>
            </a:r>
          </a:p>
          <a:p>
            <a:pPr marL="0" indent="0">
              <a:buNone/>
            </a:pPr>
            <a:endParaRPr lang="da-DK" sz="1800" i="1" dirty="0" smtClean="0">
              <a:solidFill>
                <a:srgbClr val="D9328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da-DK" sz="1800" i="1" dirty="0" smtClean="0">
              <a:solidFill>
                <a:srgbClr val="D9328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da-DK" sz="1800" i="1" dirty="0" smtClean="0">
              <a:solidFill>
                <a:srgbClr val="D9328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0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+ 2 små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z="3200" b="1" dirty="0" smtClean="0">
                <a:latin typeface="Consolas" charset="0"/>
                <a:ea typeface="Consolas" charset="0"/>
                <a:cs typeface="Consolas" charset="0"/>
              </a:rPr>
              <a:t>Her er en overskrift</a:t>
            </a:r>
            <a:endParaRPr lang="da-DK" sz="32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 hasCustomPrompt="1"/>
          </p:nvPr>
        </p:nvSpPr>
        <p:spPr>
          <a:xfrm>
            <a:off x="7391400" y="1825625"/>
            <a:ext cx="3962400" cy="2098676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1" hasCustomPrompt="1"/>
          </p:nvPr>
        </p:nvSpPr>
        <p:spPr>
          <a:xfrm>
            <a:off x="7391400" y="4203698"/>
            <a:ext cx="3962400" cy="197326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1825625"/>
            <a:ext cx="5300663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800" b="1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Underoverskrift</a:t>
            </a:r>
          </a:p>
          <a:p>
            <a:pPr>
              <a:lnSpc>
                <a:spcPct val="100000"/>
              </a:lnSpc>
            </a:pPr>
            <a:endParaRPr lang="da-DK" sz="1800" b="0" i="0" dirty="0" smtClean="0">
              <a:solidFill>
                <a:srgbClr val="7F7F7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da-DK" sz="1800" b="0" i="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Dette er en tekstboks</a:t>
            </a:r>
          </a:p>
          <a:p>
            <a:pPr>
              <a:lnSpc>
                <a:spcPct val="100000"/>
              </a:lnSpc>
            </a:pPr>
            <a:r>
              <a:rPr lang="da-DK" sz="1800" i="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Der kan have flere punkter</a:t>
            </a:r>
          </a:p>
          <a:p>
            <a:pPr>
              <a:lnSpc>
                <a:spcPct val="100000"/>
              </a:lnSpc>
            </a:pPr>
            <a:endParaRPr lang="da-DK" sz="1800" i="0" dirty="0" smtClean="0">
              <a:solidFill>
                <a:srgbClr val="7F7F7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endParaRPr lang="da-DK" sz="1800" i="0" dirty="0" smtClean="0">
              <a:solidFill>
                <a:srgbClr val="7F7F7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</a:pPr>
            <a:r>
              <a:rPr lang="da-DK" sz="1800" i="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Eksempler:</a:t>
            </a:r>
          </a:p>
          <a:p>
            <a:pPr>
              <a:lnSpc>
                <a:spcPct val="100000"/>
              </a:lnSpc>
            </a:pPr>
            <a:r>
              <a:rPr lang="da-DK" sz="1800" i="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- Eksempel 1</a:t>
            </a:r>
          </a:p>
          <a:p>
            <a:pPr>
              <a:lnSpc>
                <a:spcPct val="100000"/>
              </a:lnSpc>
            </a:pPr>
            <a:r>
              <a:rPr lang="da-DK" sz="1800" i="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- Eksempel 2</a:t>
            </a:r>
          </a:p>
          <a:p>
            <a:pPr>
              <a:lnSpc>
                <a:spcPct val="100000"/>
              </a:lnSpc>
            </a:pPr>
            <a:r>
              <a:rPr lang="da-DK" sz="1800" i="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- Eksempel 3</a:t>
            </a:r>
          </a:p>
        </p:txBody>
      </p:sp>
    </p:spTree>
    <p:extLst>
      <p:ext uri="{BB962C8B-B14F-4D97-AF65-F5344CB8AC3E}">
        <p14:creationId xmlns:p14="http://schemas.microsoft.com/office/powerpoint/2010/main" val="254394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+ stor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da-DK" sz="3200" b="1" dirty="0" smtClean="0">
                <a:latin typeface="Consolas" charset="0"/>
                <a:ea typeface="Consolas" charset="0"/>
                <a:cs typeface="Consolas" charset="0"/>
              </a:rPr>
              <a:t>Her er overskriften</a:t>
            </a:r>
            <a:endParaRPr lang="da-DK" sz="32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3610510" cy="4351338"/>
          </a:xfrm>
        </p:spPr>
        <p:txBody>
          <a:bodyPr>
            <a:normAutofit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pPr marL="0" indent="0">
              <a:buNone/>
            </a:pPr>
            <a:r>
              <a:rPr lang="da-DK" sz="1800" b="1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Underoverskrift</a:t>
            </a:r>
          </a:p>
          <a:p>
            <a:pPr marL="0" indent="0">
              <a:buNone/>
            </a:pPr>
            <a:endParaRPr lang="da-DK" sz="1800" b="1" dirty="0" smtClean="0">
              <a:solidFill>
                <a:srgbClr val="7F7F7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da-DK" sz="1800" b="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Her er en længere beskrivelse i form af kloge ord.</a:t>
            </a:r>
            <a:endParaRPr lang="da-DK" sz="1800" b="1" dirty="0" smtClean="0">
              <a:solidFill>
                <a:srgbClr val="7F7F7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kstfelt 3"/>
          <p:cNvSpPr txBox="1"/>
          <p:nvPr userDrawn="1"/>
        </p:nvSpPr>
        <p:spPr>
          <a:xfrm>
            <a:off x="6942044" y="1959428"/>
            <a:ext cx="660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dirty="0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12%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kstfelt 14"/>
          <p:cNvSpPr txBox="1"/>
          <p:nvPr userDrawn="1"/>
        </p:nvSpPr>
        <p:spPr>
          <a:xfrm>
            <a:off x="8420209" y="2440692"/>
            <a:ext cx="660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27%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kstfelt 15"/>
          <p:cNvSpPr txBox="1"/>
          <p:nvPr userDrawn="1"/>
        </p:nvSpPr>
        <p:spPr>
          <a:xfrm>
            <a:off x="8488961" y="2928830"/>
            <a:ext cx="660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28%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kstfelt 16"/>
          <p:cNvSpPr txBox="1"/>
          <p:nvPr userDrawn="1"/>
        </p:nvSpPr>
        <p:spPr>
          <a:xfrm>
            <a:off x="7918320" y="3396344"/>
            <a:ext cx="660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16%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kstfelt 17"/>
          <p:cNvSpPr txBox="1"/>
          <p:nvPr userDrawn="1"/>
        </p:nvSpPr>
        <p:spPr>
          <a:xfrm>
            <a:off x="8488961" y="3884482"/>
            <a:ext cx="660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dirty="0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18%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kstfelt 18"/>
          <p:cNvSpPr txBox="1"/>
          <p:nvPr userDrawn="1"/>
        </p:nvSpPr>
        <p:spPr>
          <a:xfrm>
            <a:off x="10640895" y="4365746"/>
            <a:ext cx="660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41%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kstfelt 19"/>
          <p:cNvSpPr txBox="1"/>
          <p:nvPr userDrawn="1"/>
        </p:nvSpPr>
        <p:spPr>
          <a:xfrm>
            <a:off x="10601019" y="4847009"/>
            <a:ext cx="726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33%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kstfelt 20"/>
          <p:cNvSpPr txBox="1"/>
          <p:nvPr userDrawn="1"/>
        </p:nvSpPr>
        <p:spPr>
          <a:xfrm>
            <a:off x="10264138" y="5335148"/>
            <a:ext cx="726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dirty="0" smtClean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27%</a:t>
            </a:r>
            <a:endParaRPr lang="da-DK" sz="1100" b="1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Chart Placeholder 4"/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0" y="1825625"/>
            <a:ext cx="6375400" cy="4351338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09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underoverskrift +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>
            <a:lvl1pPr>
              <a:defRPr sz="2800" baseline="0"/>
            </a:lvl1pPr>
          </a:lstStyle>
          <a:p>
            <a:r>
              <a:rPr lang="da-DK" sz="3200" b="1" dirty="0" smtClean="0">
                <a:latin typeface="Consolas" charset="0"/>
                <a:ea typeface="Consolas" charset="0"/>
                <a:cs typeface="Consolas" charset="0"/>
              </a:rPr>
              <a:t>1. Overskrift</a:t>
            </a:r>
            <a:br>
              <a:rPr lang="da-DK" sz="3200" b="1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da-DK" sz="3200" b="1" dirty="0" smtClean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2. Underoverskrift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  <a:latin typeface="Consolas" charset="0"/>
              </a:rPr>
              <a:t/>
            </a:r>
            <a:br>
              <a:rPr lang="da-DK" dirty="0" smtClean="0">
                <a:solidFill>
                  <a:schemeClr val="bg2">
                    <a:lumMod val="50000"/>
                  </a:schemeClr>
                </a:solidFill>
                <a:latin typeface="Consolas" charset="0"/>
              </a:rPr>
            </a:br>
            <a:endParaRPr lang="da-DK" sz="32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838199" y="1825625"/>
            <a:ext cx="4953001" cy="4351338"/>
          </a:xfrm>
        </p:spPr>
        <p:txBody>
          <a:bodyPr>
            <a:normAutofit/>
          </a:bodyPr>
          <a:lstStyle>
            <a:lvl1pPr>
              <a:defRPr lang="ro-RO" sz="1100" baseline="0" smtClean="0">
                <a:solidFill>
                  <a:srgbClr val="7F7F7F"/>
                </a:solidFill>
              </a:defRPr>
            </a:lvl1pPr>
          </a:lstStyle>
          <a:p>
            <a:pPr marL="0" indent="0">
              <a:buNone/>
            </a:pPr>
            <a:r>
              <a:rPr lang="da-DK" sz="1800" dirty="0" smtClean="0">
                <a:solidFill>
                  <a:srgbClr val="7F7F7F"/>
                </a:solidFill>
                <a:latin typeface="Consolas" charset="0"/>
                <a:ea typeface="Consolas" charset="0"/>
                <a:cs typeface="Consolas" charset="0"/>
              </a:rPr>
              <a:t>Object</a:t>
            </a:r>
            <a:endParaRPr lang="da-DK" sz="1800" dirty="0">
              <a:solidFill>
                <a:schemeClr val="bg2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Pladsholder til indhold 2"/>
          <p:cNvSpPr txBox="1">
            <a:spLocks/>
          </p:cNvSpPr>
          <p:nvPr userDrawn="1"/>
        </p:nvSpPr>
        <p:spPr>
          <a:xfrm>
            <a:off x="6163733" y="1825625"/>
            <a:ext cx="53057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800" dirty="0">
              <a:solidFill>
                <a:schemeClr val="bg2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163733" y="1825625"/>
            <a:ext cx="5305778" cy="4351338"/>
          </a:xfrm>
        </p:spPr>
        <p:txBody>
          <a:bodyPr/>
          <a:lstStyle/>
          <a:p>
            <a:r>
              <a:rPr lang="en-US" dirty="0" err="1" smtClean="0"/>
              <a:t>Billede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0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Dobbelt tekstboks med 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7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93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305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78127"/>
            <a:ext cx="10515600" cy="3698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pic>
        <p:nvPicPr>
          <p:cNvPr id="4" name="Picture 3" descr="A&amp;T_Logo_Lang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816" y="117462"/>
            <a:ext cx="1508085" cy="50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6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32" r:id="rId4"/>
    <p:sldLayoutId id="2147483733" r:id="rId5"/>
    <p:sldLayoutId id="2147483734" r:id="rId6"/>
    <p:sldLayoutId id="2147483735" r:id="rId7"/>
    <p:sldLayoutId id="2147483725" r:id="rId8"/>
    <p:sldLayoutId id="2147483727" r:id="rId9"/>
    <p:sldLayoutId id="2147483728" r:id="rId10"/>
    <p:sldLayoutId id="2147483729" r:id="rId11"/>
    <p:sldLayoutId id="2147483736" r:id="rId12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onsolas"/>
          <a:ea typeface="+mj-ea"/>
          <a:cs typeface="Consola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Consolas"/>
          <a:ea typeface="+mn-ea"/>
          <a:cs typeface="Consola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Consolas"/>
          <a:ea typeface="+mn-ea"/>
          <a:cs typeface="Consola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onsolas"/>
          <a:ea typeface="+mn-ea"/>
          <a:cs typeface="Consola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onsolas"/>
          <a:ea typeface="+mn-ea"/>
          <a:cs typeface="Consola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onsolas"/>
          <a:ea typeface="+mn-ea"/>
          <a:cs typeface="Consola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Sociologisk</a:t>
            </a:r>
            <a:r>
              <a:rPr lang="en-US" dirty="0" smtClean="0"/>
              <a:t> </a:t>
            </a:r>
            <a:r>
              <a:rPr lang="en-US" dirty="0" err="1" smtClean="0"/>
              <a:t>iværksætteri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WTF…!?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25640" y="4953000"/>
            <a:ext cx="3185160" cy="85344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accent4">
                    <a:lumMod val="75000"/>
                  </a:schemeClr>
                </a:solidFill>
                <a:latin typeface="Consolas"/>
                <a:ea typeface="+mn-ea"/>
                <a:cs typeface="Consola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>
                    <a:lumMod val="50000"/>
                  </a:schemeClr>
                </a:solidFill>
                <a:latin typeface="Consolas"/>
                <a:ea typeface="+mn-ea"/>
                <a:cs typeface="Consola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Consolas"/>
                <a:ea typeface="+mn-ea"/>
                <a:cs typeface="Consola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Consolas"/>
                <a:ea typeface="+mn-ea"/>
                <a:cs typeface="Consola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Consolas"/>
                <a:ea typeface="+mn-ea"/>
                <a:cs typeface="Consola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r"/>
            <a:r>
              <a:rPr lang="en-US" dirty="0" err="1" smtClean="0"/>
              <a:t>Malte</a:t>
            </a:r>
            <a:r>
              <a:rPr lang="en-US" dirty="0" smtClean="0"/>
              <a:t> Moll </a:t>
            </a:r>
            <a:r>
              <a:rPr lang="en-US" dirty="0" err="1" smtClean="0"/>
              <a:t>Wingender</a:t>
            </a:r>
            <a:endParaRPr lang="en-US" dirty="0" smtClean="0"/>
          </a:p>
          <a:p>
            <a:pPr algn="r"/>
            <a:r>
              <a:rPr lang="en-US" dirty="0" err="1" smtClean="0"/>
              <a:t>Analyse</a:t>
            </a:r>
            <a:r>
              <a:rPr lang="en-US" dirty="0" smtClean="0"/>
              <a:t> &amp; 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4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 &amp; Tal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478127"/>
            <a:ext cx="4892040" cy="3698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12 ansatte – </a:t>
            </a:r>
            <a:r>
              <a:rPr lang="da-DK" b="1" dirty="0" smtClean="0"/>
              <a:t>10 sociologer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Kooperativ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Socialområdet, </a:t>
            </a:r>
            <a:r>
              <a:rPr lang="da-DK" dirty="0" smtClean="0"/>
              <a:t>uddannelse, indflydelse, digitale data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2052" name="Picture 4" descr="http://i305.photobucket.com/albums/nn233/ur_username_is_shit/mhhmmmhmmhm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2441513"/>
            <a:ext cx="5483225" cy="373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5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Sociologien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dirty="0" smtClean="0"/>
              <a:t>Multiparadigmatisk </a:t>
            </a:r>
            <a:endParaRPr lang="da-DK" dirty="0"/>
          </a:p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Multimetodologisk </a:t>
            </a:r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dirty="0" smtClean="0"/>
              <a:t> Innovativt potentiale</a:t>
            </a:r>
          </a:p>
          <a:p>
            <a:endParaRPr lang="da-DK" dirty="0"/>
          </a:p>
        </p:txBody>
      </p:sp>
      <p:sp>
        <p:nvSpPr>
          <p:cNvPr id="4" name="Højrepil 3"/>
          <p:cNvSpPr/>
          <p:nvPr/>
        </p:nvSpPr>
        <p:spPr>
          <a:xfrm>
            <a:off x="2621280" y="4411980"/>
            <a:ext cx="109728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56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Afsavnsberegner – fra økonomisk til social virkelighed</a:t>
            </a:r>
            <a:endParaRPr lang="da-DK" dirty="0"/>
          </a:p>
        </p:txBody>
      </p:sp>
      <p:pic>
        <p:nvPicPr>
          <p:cNvPr id="5" name="Pictur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7560" y="2044150"/>
            <a:ext cx="5577840" cy="4617213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545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Afsavnsberegner – fra økonomisk til social virkelighed</a:t>
            </a:r>
            <a:endParaRPr lang="da-DK" dirty="0"/>
          </a:p>
        </p:txBody>
      </p:sp>
      <p:graphicFrame>
        <p:nvGraphicFramePr>
          <p:cNvPr id="5" name="Chart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360910"/>
              </p:ext>
            </p:extLst>
          </p:nvPr>
        </p:nvGraphicFramePr>
        <p:xfrm>
          <a:off x="838200" y="2478088"/>
          <a:ext cx="10515600" cy="369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731520" y="2156156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onsolas" charset="0"/>
                <a:cs typeface="Calibri" pitchFamily="34" charset="0"/>
              </a:rPr>
              <a:t>Har undladt…</a:t>
            </a:r>
          </a:p>
        </p:txBody>
      </p:sp>
    </p:spTree>
    <p:extLst>
      <p:ext uri="{BB962C8B-B14F-4D97-AF65-F5344CB8AC3E}">
        <p14:creationId xmlns:p14="http://schemas.microsoft.com/office/powerpoint/2010/main" val="10545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!!!Kemono Island!!! Bifrost bunny Party dress Mod Wei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81" y="1767946"/>
            <a:ext cx="3024859" cy="464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Fra </a:t>
            </a:r>
            <a:r>
              <a:rPr lang="da-DK" dirty="0"/>
              <a:t>S</a:t>
            </a:r>
            <a:r>
              <a:rPr lang="da-DK" dirty="0" smtClean="0"/>
              <a:t>econd </a:t>
            </a:r>
            <a:r>
              <a:rPr lang="da-DK" dirty="0"/>
              <a:t>L</a:t>
            </a:r>
            <a:r>
              <a:rPr lang="da-DK" dirty="0" smtClean="0"/>
              <a:t>ife til adfærd</a:t>
            </a:r>
            <a:endParaRPr lang="da-DK" dirty="0"/>
          </a:p>
        </p:txBody>
      </p:sp>
      <p:pic>
        <p:nvPicPr>
          <p:cNvPr id="1028" name="Picture 4" descr="Image result for social media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207260"/>
            <a:ext cx="56007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øjrepil 1"/>
          <p:cNvSpPr/>
          <p:nvPr/>
        </p:nvSpPr>
        <p:spPr>
          <a:xfrm>
            <a:off x="4724400" y="3733740"/>
            <a:ext cx="822960" cy="711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78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38200" y="510553"/>
            <a:ext cx="10515600" cy="1325563"/>
          </a:xfrm>
        </p:spPr>
        <p:txBody>
          <a:bodyPr/>
          <a:lstStyle/>
          <a:p>
            <a:r>
              <a:rPr lang="da-DK" dirty="0" smtClean="0"/>
              <a:t>Politisk orientering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177" y="2026920"/>
            <a:ext cx="8046303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6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19" y="243841"/>
            <a:ext cx="9419273" cy="661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0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Altså…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dirty="0" smtClean="0"/>
              <a:t>Sociologer skal være metodisk inkluderende – det skaber innovation</a:t>
            </a:r>
          </a:p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/>
              <a:t>Sociologien </a:t>
            </a:r>
            <a:r>
              <a:rPr lang="da-DK" dirty="0" smtClean="0"/>
              <a:t>er støvet, men har meget </a:t>
            </a:r>
            <a:r>
              <a:rPr lang="da-DK" dirty="0"/>
              <a:t>at byde </a:t>
            </a:r>
            <a:r>
              <a:rPr lang="da-DK" dirty="0" smtClean="0"/>
              <a:t>på</a:t>
            </a:r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dirty="0" smtClean="0"/>
              <a:t>Big data – det skal vi da sidde på!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538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 template til oplæg">
  <a:themeElements>
    <a:clrScheme name="Custom 7">
      <a:dk1>
        <a:srgbClr val="D70082"/>
      </a:dk1>
      <a:lt1>
        <a:srgbClr val="FFFFFF"/>
      </a:lt1>
      <a:dk2>
        <a:srgbClr val="B6295F"/>
      </a:dk2>
      <a:lt2>
        <a:srgbClr val="E8B2CE"/>
      </a:lt2>
      <a:accent1>
        <a:srgbClr val="438198"/>
      </a:accent1>
      <a:accent2>
        <a:srgbClr val="8DB3C1"/>
      </a:accent2>
      <a:accent3>
        <a:srgbClr val="BE7936"/>
      </a:accent3>
      <a:accent4>
        <a:srgbClr val="787796"/>
      </a:accent4>
      <a:accent5>
        <a:srgbClr val="55904C"/>
      </a:accent5>
      <a:accent6>
        <a:srgbClr val="716A64"/>
      </a:accent6>
      <a:hlink>
        <a:srgbClr val="438198"/>
      </a:hlink>
      <a:folHlink>
        <a:srgbClr val="D3669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Font typeface="Arial"/>
          <a:buChar char="•"/>
          <a:defRPr sz="1800" dirty="0" smtClean="0">
            <a:solidFill>
              <a:srgbClr val="7F7F7F"/>
            </a:solidFill>
            <a:latin typeface="Consolas" charset="0"/>
            <a:ea typeface="Consolas" charset="0"/>
            <a:cs typeface="Consolas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æsentation1" id="{226B34A0-F637-FC40-8C37-9DB8D4660DAA}" vid="{2FE00736-561F-5943-9DD0-CFB8C71327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template til oplæg</Template>
  <TotalTime>108</TotalTime>
  <Words>88</Words>
  <Application>Microsoft Office PowerPoint</Application>
  <PresentationFormat>Brugerdefineret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pp template til oplæg</vt:lpstr>
      <vt:lpstr>Sociologisk iværksætteri</vt:lpstr>
      <vt:lpstr>Analyse &amp; Tal</vt:lpstr>
      <vt:lpstr>Sociologien</vt:lpstr>
      <vt:lpstr>Afsavnsberegner – fra økonomisk til social virkelighed</vt:lpstr>
      <vt:lpstr>Afsavnsberegner – fra økonomisk til social virkelighed</vt:lpstr>
      <vt:lpstr>Fra Second Life til adfærd</vt:lpstr>
      <vt:lpstr>Politisk orientering</vt:lpstr>
      <vt:lpstr>PowerPoint-præsentation</vt:lpstr>
      <vt:lpstr>Altså…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Sociologisk iværksætteri</dc:title>
  <dc:creator>Malte Moll Wingender</dc:creator>
  <cp:lastModifiedBy>Malte Moll Wingender</cp:lastModifiedBy>
  <cp:revision>10</cp:revision>
  <cp:lastPrinted>2016-11-22T14:57:33Z</cp:lastPrinted>
  <dcterms:created xsi:type="dcterms:W3CDTF">2016-11-21T17:04:51Z</dcterms:created>
  <dcterms:modified xsi:type="dcterms:W3CDTF">2016-11-22T15:01:06Z</dcterms:modified>
</cp:coreProperties>
</file>